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4"/>
  </p:notesMasterIdLst>
  <p:sldIdLst>
    <p:sldId id="256" r:id="rId2"/>
    <p:sldId id="277" r:id="rId3"/>
    <p:sldId id="257" r:id="rId4"/>
    <p:sldId id="258" r:id="rId5"/>
    <p:sldId id="259" r:id="rId6"/>
    <p:sldId id="260" r:id="rId7"/>
    <p:sldId id="262" r:id="rId8"/>
    <p:sldId id="263" r:id="rId9"/>
    <p:sldId id="264" r:id="rId10"/>
    <p:sldId id="265" r:id="rId11"/>
    <p:sldId id="266" r:id="rId12"/>
    <p:sldId id="267" r:id="rId13"/>
    <p:sldId id="268" r:id="rId14"/>
    <p:sldId id="278" r:id="rId15"/>
    <p:sldId id="269" r:id="rId16"/>
    <p:sldId id="270" r:id="rId17"/>
    <p:sldId id="275" r:id="rId18"/>
    <p:sldId id="276" r:id="rId19"/>
    <p:sldId id="271" r:id="rId20"/>
    <p:sldId id="272" r:id="rId21"/>
    <p:sldId id="273" r:id="rId22"/>
    <p:sldId id="274"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5248"/>
    <a:srgbClr val="CC6600"/>
    <a:srgbClr val="FF6600"/>
    <a:srgbClr val="0066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E646D-5A48-4D0D-9278-676E223F4E83}" type="datetimeFigureOut">
              <a:rPr lang="de-DE" smtClean="0"/>
              <a:pPr/>
              <a:t>03.05.2016</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5E5EC3-061A-423F-BEF1-78E0F409B2ED}" type="slidenum">
              <a:rPr lang="de-DE" smtClean="0"/>
              <a:pPr/>
              <a:t>‹Nr.›</a:t>
            </a:fld>
            <a:endParaRPr lang="de-DE" dirty="0"/>
          </a:p>
        </p:txBody>
      </p:sp>
    </p:spTree>
    <p:extLst>
      <p:ext uri="{BB962C8B-B14F-4D97-AF65-F5344CB8AC3E}">
        <p14:creationId xmlns:p14="http://schemas.microsoft.com/office/powerpoint/2010/main" xmlns="" val="1633277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a:t>
            </a:fld>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10</a:t>
            </a:fld>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11</a:t>
            </a:fld>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12</a:t>
            </a:fld>
            <a:endParaRPr lang="de-D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13</a:t>
            </a:fld>
            <a:endParaRPr lang="de-D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14</a:t>
            </a:fld>
            <a:endParaRPr lang="de-D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15</a:t>
            </a:fld>
            <a:endParaRPr lang="de-D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16</a:t>
            </a:fld>
            <a:endParaRPr lang="de-D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17</a:t>
            </a:fld>
            <a:endParaRPr lang="de-DE"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18</a:t>
            </a:fld>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19</a:t>
            </a:fld>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2</a:t>
            </a:fld>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20</a:t>
            </a:fld>
            <a:endParaRPr lang="de-D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21</a:t>
            </a:fld>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22</a:t>
            </a:fld>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3</a:t>
            </a:fld>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4</a:t>
            </a:fld>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5</a:t>
            </a:fld>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6</a:t>
            </a:fld>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7</a:t>
            </a:fld>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8</a:t>
            </a:fld>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E5E5EC3-061A-423F-BEF1-78E0F409B2ED}" type="slidenum">
              <a:rPr lang="de-DE" smtClean="0"/>
              <a:pPr/>
              <a:t>9</a:t>
            </a:fld>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FDB3EC7-51A5-410B-9315-0C4E84707670}" type="datetimeFigureOut">
              <a:rPr lang="de-DE" smtClean="0"/>
              <a:pPr/>
              <a:t>03.05.2016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0CFBFA06-0544-48C1-AB15-92B11609C86E}" type="slidenum">
              <a:rPr lang="de-DE" smtClean="0"/>
              <a:pPr/>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DB3EC7-51A5-410B-9315-0C4E84707670}" type="datetimeFigureOut">
              <a:rPr lang="de-DE" smtClean="0"/>
              <a:pPr/>
              <a:t>03.05.2016</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FBFA06-0544-48C1-AB15-92B11609C86E}"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www.patientenberatung.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323528" y="4221088"/>
            <a:ext cx="936103" cy="936104"/>
          </a:xfrm>
          <a:prstGeom prst="rect">
            <a:avLst/>
          </a:prstGeom>
          <a:noFill/>
        </p:spPr>
      </p:pic>
      <p:sp>
        <p:nvSpPr>
          <p:cNvPr id="15" name="Rechteck 14"/>
          <p:cNvSpPr/>
          <p:nvPr/>
        </p:nvSpPr>
        <p:spPr>
          <a:xfrm>
            <a:off x="755576" y="3429000"/>
            <a:ext cx="7848872" cy="461665"/>
          </a:xfrm>
          <a:prstGeom prst="rect">
            <a:avLst/>
          </a:prstGeom>
        </p:spPr>
        <p:txBody>
          <a:bodyPr wrap="square">
            <a:spAutoFit/>
          </a:bodyPr>
          <a:lstStyle/>
          <a:p>
            <a:pPr>
              <a:spcBef>
                <a:spcPts val="100"/>
              </a:spcBef>
            </a:pPr>
            <a:r>
              <a:rPr lang="de-DE" sz="24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1331640" y="4293096"/>
            <a:ext cx="6768752" cy="818173"/>
          </a:xfrm>
          <a:prstGeom prst="rect">
            <a:avLst/>
          </a:prstGeom>
        </p:spPr>
        <p:txBody>
          <a:bodyPr wrap="square">
            <a:spAutoFit/>
          </a:bodyPr>
          <a:lstStyle/>
          <a:p>
            <a:pPr>
              <a:spcBef>
                <a:spcPts val="100"/>
              </a:spcBef>
            </a:pPr>
            <a:r>
              <a:rPr lang="de-DE" sz="1600" b="1" i="1" dirty="0" smtClean="0">
                <a:solidFill>
                  <a:srgbClr val="002060"/>
                </a:solidFill>
                <a:latin typeface="Arial" pitchFamily="34" charset="0"/>
                <a:cs typeface="Arial" pitchFamily="34" charset="0"/>
              </a:rPr>
              <a:t>Dr. Jürgen Thorwart </a:t>
            </a:r>
          </a:p>
          <a:p>
            <a:pPr>
              <a:spcBef>
                <a:spcPts val="100"/>
              </a:spcBef>
            </a:pPr>
            <a:r>
              <a:rPr lang="de-DE" sz="1100" i="1" dirty="0" smtClean="0">
                <a:solidFill>
                  <a:srgbClr val="002060"/>
                </a:solidFill>
                <a:latin typeface="Arial" pitchFamily="34" charset="0"/>
                <a:cs typeface="Arial" pitchFamily="34" charset="0"/>
              </a:rPr>
              <a:t>Dipl.-Psychologe, Psychologischer Psychotherapeut, Psychoanalytiker</a:t>
            </a:r>
            <a:endParaRPr lang="de-DE" sz="1100" dirty="0" smtClean="0">
              <a:solidFill>
                <a:srgbClr val="002060"/>
              </a:solidFill>
            </a:endParaRPr>
          </a:p>
          <a:p>
            <a:pPr>
              <a:spcBef>
                <a:spcPts val="400"/>
              </a:spcBef>
            </a:pPr>
            <a:r>
              <a:rPr lang="de-DE" sz="1600" dirty="0" smtClean="0">
                <a:solidFill>
                  <a:srgbClr val="002060"/>
                </a:solidFill>
                <a:latin typeface="Arial" pitchFamily="34" charset="0"/>
                <a:cs typeface="Arial" pitchFamily="34" charset="0"/>
              </a:rPr>
              <a:t>Praxis für Psychoanalyse und Psychotherapie Neufahrn bei Freising</a:t>
            </a:r>
            <a:endParaRPr lang="de-DE" sz="1600" dirty="0" smtClean="0">
              <a:latin typeface="Arial" pitchFamily="34" charset="0"/>
              <a:cs typeface="Arial" pitchFamily="34" charset="0"/>
            </a:endParaRPr>
          </a:p>
        </p:txBody>
      </p:sp>
      <p:sp>
        <p:nvSpPr>
          <p:cNvPr id="9" name="Rechteck 8"/>
          <p:cNvSpPr/>
          <p:nvPr/>
        </p:nvSpPr>
        <p:spPr>
          <a:xfrm>
            <a:off x="827584" y="3140968"/>
            <a:ext cx="1080120" cy="307777"/>
          </a:xfrm>
          <a:prstGeom prst="rect">
            <a:avLst/>
          </a:prstGeom>
        </p:spPr>
        <p:txBody>
          <a:bodyPr wrap="square">
            <a:spAutoFit/>
          </a:bodyPr>
          <a:lstStyle/>
          <a:p>
            <a:r>
              <a:rPr lang="de-DE" sz="1400" dirty="0" smtClean="0">
                <a:latin typeface="Arial" pitchFamily="34" charset="0"/>
                <a:cs typeface="Arial" pitchFamily="34" charset="0"/>
              </a:rPr>
              <a:t>Vortrag</a:t>
            </a:r>
          </a:p>
        </p:txBody>
      </p:sp>
      <p:pic>
        <p:nvPicPr>
          <p:cNvPr id="1026" name="Picture 2" descr="I:\Netzwerk Psychiatrie\Logo netz-m.jpg"/>
          <p:cNvPicPr>
            <a:picLocks noChangeAspect="1" noChangeArrowheads="1"/>
          </p:cNvPicPr>
          <p:nvPr/>
        </p:nvPicPr>
        <p:blipFill>
          <a:blip r:embed="rId4" cstate="print"/>
          <a:srcRect/>
          <a:stretch>
            <a:fillRect/>
          </a:stretch>
        </p:blipFill>
        <p:spPr bwMode="auto">
          <a:xfrm>
            <a:off x="1547664" y="404664"/>
            <a:ext cx="1778000" cy="1739900"/>
          </a:xfrm>
          <a:prstGeom prst="rect">
            <a:avLst/>
          </a:prstGeom>
          <a:noFill/>
        </p:spPr>
      </p:pic>
      <p:sp>
        <p:nvSpPr>
          <p:cNvPr id="13" name="Rechteck 12"/>
          <p:cNvSpPr/>
          <p:nvPr/>
        </p:nvSpPr>
        <p:spPr>
          <a:xfrm>
            <a:off x="3419872" y="1052736"/>
            <a:ext cx="3888432" cy="1792798"/>
          </a:xfrm>
          <a:prstGeom prst="rect">
            <a:avLst/>
          </a:prstGeom>
        </p:spPr>
        <p:txBody>
          <a:bodyPr wrap="square">
            <a:spAutoFit/>
          </a:bodyPr>
          <a:lstStyle/>
          <a:p>
            <a:pPr algn="just">
              <a:spcBef>
                <a:spcPts val="100"/>
              </a:spcBef>
            </a:pPr>
            <a:r>
              <a:rPr lang="de-DE" dirty="0" smtClean="0">
                <a:latin typeface="Arial" pitchFamily="34" charset="0"/>
                <a:cs typeface="Arial" pitchFamily="34" charset="0"/>
              </a:rPr>
              <a:t>Beschwerde- und Beratungsstelle KOMPASS im Netzwerk Psychiatrie München e. V.</a:t>
            </a:r>
          </a:p>
          <a:p>
            <a:pPr>
              <a:spcBef>
                <a:spcPts val="100"/>
              </a:spcBef>
            </a:pPr>
            <a:endParaRPr lang="de-DE" dirty="0" smtClean="0">
              <a:latin typeface="Arial" pitchFamily="34" charset="0"/>
              <a:cs typeface="Arial" pitchFamily="34" charset="0"/>
            </a:endParaRPr>
          </a:p>
          <a:p>
            <a:pPr algn="r">
              <a:spcBef>
                <a:spcPts val="100"/>
              </a:spcBef>
            </a:pPr>
            <a:r>
              <a:rPr lang="de-DE" dirty="0" smtClean="0">
                <a:latin typeface="Arial" pitchFamily="34" charset="0"/>
                <a:cs typeface="Arial" pitchFamily="34" charset="0"/>
              </a:rPr>
              <a:t>3. Mai 2016</a:t>
            </a:r>
          </a:p>
          <a:p>
            <a:pPr algn="r">
              <a:spcBef>
                <a:spcPts val="100"/>
              </a:spcBef>
            </a:pPr>
            <a:r>
              <a:rPr lang="de-DE" dirty="0" smtClean="0">
                <a:latin typeface="Arial" pitchFamily="34" charset="0"/>
                <a:cs typeface="Arial" pitchFamily="34" charset="0"/>
              </a:rPr>
              <a:t>Seidlvilla München</a:t>
            </a:r>
            <a:endParaRPr lang="de-DE"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7056784" cy="3100849"/>
          </a:xfrm>
          <a:prstGeom prst="rect">
            <a:avLst/>
          </a:prstGeom>
        </p:spPr>
        <p:txBody>
          <a:bodyPr wrap="square">
            <a:spAutoFit/>
          </a:bodyPr>
          <a:lstStyle/>
          <a:p>
            <a:r>
              <a:rPr lang="de-DE" i="1" dirty="0" smtClean="0">
                <a:latin typeface="Arial" pitchFamily="34" charset="0"/>
                <a:cs typeface="Arial" pitchFamily="34" charset="0"/>
              </a:rPr>
              <a:t>Psychotherapeutische Behandlung – Behandlungsvertrag</a:t>
            </a:r>
            <a:endParaRPr lang="de-DE" dirty="0" smtClean="0">
              <a:latin typeface="Arial" pitchFamily="34" charset="0"/>
              <a:cs typeface="Arial" pitchFamily="34" charset="0"/>
            </a:endParaRPr>
          </a:p>
          <a:p>
            <a:pPr lvl="0">
              <a:spcBef>
                <a:spcPts val="600"/>
              </a:spcBef>
            </a:pPr>
            <a:r>
              <a:rPr lang="de-DE" sz="1600" b="1" i="1" dirty="0" smtClean="0">
                <a:latin typeface="Arial" pitchFamily="34" charset="0"/>
                <a:cs typeface="Arial" pitchFamily="34" charset="0"/>
              </a:rPr>
              <a:t>Pflichten der PatientInnen</a:t>
            </a:r>
            <a:endParaRPr lang="de-DE" sz="1600" dirty="0" smtClean="0">
              <a:latin typeface="Arial" pitchFamily="34" charset="0"/>
              <a:cs typeface="Arial" pitchFamily="34" charset="0"/>
            </a:endParaRPr>
          </a:p>
          <a:p>
            <a:pPr>
              <a:spcBef>
                <a:spcPts val="600"/>
              </a:spcBef>
              <a:buFont typeface="Wingdings" pitchFamily="2" charset="2"/>
              <a:buChar char="§"/>
            </a:pPr>
            <a:r>
              <a:rPr lang="de-DE" sz="1600" dirty="0" smtClean="0">
                <a:latin typeface="Arial" pitchFamily="34" charset="0"/>
                <a:cs typeface="Arial" pitchFamily="34" charset="0"/>
              </a:rPr>
              <a:t>„Behandelnder und Patient sollen zur Durchführung der Behandlung zu-</a:t>
            </a:r>
            <a:br>
              <a:rPr lang="de-DE" sz="1600" dirty="0" smtClean="0">
                <a:latin typeface="Arial" pitchFamily="34" charset="0"/>
                <a:cs typeface="Arial" pitchFamily="34" charset="0"/>
              </a:rPr>
            </a:b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sammenwirken</a:t>
            </a:r>
            <a:r>
              <a:rPr lang="de-DE" sz="1600" dirty="0" smtClean="0">
                <a:latin typeface="Arial" pitchFamily="34" charset="0"/>
                <a:cs typeface="Arial" pitchFamily="34" charset="0"/>
              </a:rPr>
              <a:t>.“ (§ 630c Abs. 1 BGB)</a:t>
            </a:r>
          </a:p>
          <a:p>
            <a:pPr>
              <a:spcBef>
                <a:spcPts val="300"/>
              </a:spcBef>
              <a:buFont typeface="Wingdings" pitchFamily="2" charset="2"/>
              <a:buChar char="§"/>
            </a:pPr>
            <a:r>
              <a:rPr lang="de-DE" sz="1600" dirty="0" smtClean="0">
                <a:latin typeface="Arial" pitchFamily="34" charset="0"/>
                <a:cs typeface="Arial" pitchFamily="34" charset="0"/>
              </a:rPr>
              <a:t> Mitwirkung beim Rahmen (z. B. Erscheinen zu Terminen; Mitteilung</a:t>
            </a:r>
            <a:br>
              <a:rPr lang="de-DE" sz="1600" dirty="0" smtClean="0">
                <a:latin typeface="Arial" pitchFamily="34" charset="0"/>
                <a:cs typeface="Arial" pitchFamily="34" charset="0"/>
              </a:rPr>
            </a:br>
            <a:r>
              <a:rPr lang="de-DE" sz="1600" dirty="0" smtClean="0">
                <a:latin typeface="Arial" pitchFamily="34" charset="0"/>
                <a:cs typeface="Arial" pitchFamily="34" charset="0"/>
              </a:rPr>
              <a:t>   wichtiger Informationen – Medikamente, soziale Situation, Probleme mit</a:t>
            </a:r>
            <a:br>
              <a:rPr lang="de-DE" sz="1600" dirty="0" smtClean="0">
                <a:latin typeface="Arial" pitchFamily="34" charset="0"/>
                <a:cs typeface="Arial" pitchFamily="34" charset="0"/>
              </a:rPr>
            </a:br>
            <a:r>
              <a:rPr lang="de-DE" sz="1600" dirty="0" smtClean="0">
                <a:latin typeface="Arial" pitchFamily="34" charset="0"/>
                <a:cs typeface="Arial" pitchFamily="34" charset="0"/>
              </a:rPr>
              <a:t>   der Therapie/</a:t>
            </a:r>
            <a:r>
              <a:rPr lang="de-DE" sz="1600" dirty="0" err="1" smtClean="0">
                <a:latin typeface="Arial" pitchFamily="34" charset="0"/>
                <a:cs typeface="Arial" pitchFamily="34" charset="0"/>
              </a:rPr>
              <a:t>PsychotherapeutIn</a:t>
            </a:r>
            <a:r>
              <a:rPr lang="de-DE" sz="1600" dirty="0" smtClean="0">
                <a:latin typeface="Arial" pitchFamily="34" charset="0"/>
                <a:cs typeface="Arial" pitchFamily="34" charset="0"/>
              </a:rPr>
              <a:t>), bei der Behandlung – je nach Verfahren</a:t>
            </a:r>
            <a:br>
              <a:rPr lang="de-DE" sz="1600" dirty="0" smtClean="0">
                <a:latin typeface="Arial" pitchFamily="34" charset="0"/>
                <a:cs typeface="Arial" pitchFamily="34" charset="0"/>
              </a:rPr>
            </a:br>
            <a:r>
              <a:rPr lang="de-DE" sz="1600" dirty="0" smtClean="0">
                <a:latin typeface="Arial" pitchFamily="34" charset="0"/>
                <a:cs typeface="Arial" pitchFamily="34" charset="0"/>
              </a:rPr>
              <a:t>   (z.B. Hausaufgaben, freies Assoziieren) und in besonderen Situationen </a:t>
            </a:r>
            <a:br>
              <a:rPr lang="de-DE" sz="1600" dirty="0" smtClean="0">
                <a:latin typeface="Arial" pitchFamily="34" charset="0"/>
                <a:cs typeface="Arial" pitchFamily="34" charset="0"/>
              </a:rPr>
            </a:br>
            <a:r>
              <a:rPr lang="de-DE" sz="1600" dirty="0" smtClean="0">
                <a:latin typeface="Arial" pitchFamily="34" charset="0"/>
                <a:cs typeface="Arial" pitchFamily="34" charset="0"/>
              </a:rPr>
              <a:t>   (z.B. suizidale oder andere Krisen)</a:t>
            </a:r>
          </a:p>
          <a:p>
            <a:pPr>
              <a:spcBef>
                <a:spcPts val="300"/>
              </a:spcBef>
              <a:buFont typeface="Wingdings" pitchFamily="2" charset="2"/>
              <a:buChar char="§"/>
            </a:pPr>
            <a:r>
              <a:rPr lang="de-DE" sz="1600" dirty="0" smtClean="0">
                <a:latin typeface="Arial" pitchFamily="34" charset="0"/>
                <a:cs typeface="Arial" pitchFamily="34" charset="0"/>
              </a:rPr>
              <a:t> PatientInnen sind „zur Gewährung der vereinbarten Vergütung verpflichtet,</a:t>
            </a:r>
            <a:br>
              <a:rPr lang="de-DE" sz="1600" dirty="0" smtClean="0">
                <a:latin typeface="Arial" pitchFamily="34" charset="0"/>
                <a:cs typeface="Arial" pitchFamily="34" charset="0"/>
              </a:rPr>
            </a:br>
            <a:r>
              <a:rPr lang="de-DE" sz="1600" dirty="0" smtClean="0">
                <a:latin typeface="Arial" pitchFamily="34" charset="0"/>
                <a:cs typeface="Arial" pitchFamily="34" charset="0"/>
              </a:rPr>
              <a:t>  soweit nicht ein Dritter zur Zahlung verpflichtet ist.“(§ 630a Abs. 1 BGB) </a:t>
            </a: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1331640" y="1988840"/>
            <a:ext cx="7056784" cy="3616375"/>
          </a:xfrm>
          <a:prstGeom prst="rect">
            <a:avLst/>
          </a:prstGeom>
        </p:spPr>
        <p:txBody>
          <a:bodyPr wrap="square">
            <a:spAutoFit/>
          </a:bodyPr>
          <a:lstStyle/>
          <a:p>
            <a:pPr lvl="0"/>
            <a:r>
              <a:rPr lang="de-DE" sz="1600" b="1" i="1" dirty="0" smtClean="0">
                <a:latin typeface="Arial" pitchFamily="34" charset="0"/>
                <a:cs typeface="Arial" pitchFamily="34" charset="0"/>
              </a:rPr>
              <a:t>Gelbe Signalflagge</a:t>
            </a:r>
            <a:endParaRPr lang="de-DE" sz="1600" b="1" dirty="0" smtClean="0">
              <a:latin typeface="Arial" pitchFamily="34" charset="0"/>
              <a:cs typeface="Arial" pitchFamily="34" charset="0"/>
            </a:endParaRPr>
          </a:p>
          <a:p>
            <a:pPr lvl="0">
              <a:spcBef>
                <a:spcPts val="600"/>
              </a:spcBef>
              <a:buFont typeface="Wingdings" pitchFamily="2" charset="2"/>
              <a:buChar char="§"/>
            </a:pPr>
            <a:r>
              <a:rPr lang="de-DE" sz="1600" dirty="0" smtClean="0">
                <a:latin typeface="Arial" pitchFamily="34" charset="0"/>
                <a:cs typeface="Arial" pitchFamily="34" charset="0"/>
              </a:rPr>
              <a:t> Veränderung des Settings (z.B. häufiges Überziehen, Verlegungen)</a:t>
            </a:r>
          </a:p>
          <a:p>
            <a:pPr lvl="0">
              <a:buFont typeface="Wingdings" pitchFamily="2" charset="2"/>
              <a:buChar char="§"/>
            </a:pPr>
            <a:r>
              <a:rPr lang="de-DE" sz="1600" dirty="0" smtClean="0">
                <a:latin typeface="Arial" pitchFamily="34" charset="0"/>
                <a:cs typeface="Arial" pitchFamily="34" charset="0"/>
              </a:rPr>
              <a:t> Veränderungen der Honorarvereinbarung ohne vorherige Ankündigung</a:t>
            </a:r>
            <a:br>
              <a:rPr lang="de-DE" sz="1600" dirty="0" smtClean="0">
                <a:latin typeface="Arial" pitchFamily="34" charset="0"/>
                <a:cs typeface="Arial" pitchFamily="34" charset="0"/>
              </a:rPr>
            </a:br>
            <a:r>
              <a:rPr lang="de-DE" sz="1600" dirty="0" smtClean="0">
                <a:latin typeface="Arial" pitchFamily="34" charset="0"/>
                <a:cs typeface="Arial" pitchFamily="34" charset="0"/>
              </a:rPr>
              <a:t>   oder Einverständnis</a:t>
            </a:r>
          </a:p>
          <a:p>
            <a:pPr lvl="0">
              <a:buFont typeface="Wingdings" pitchFamily="2" charset="2"/>
              <a:buChar char="§"/>
            </a:pPr>
            <a:r>
              <a:rPr lang="de-DE" sz="1600" dirty="0" smtClean="0">
                <a:latin typeface="Arial" pitchFamily="34" charset="0"/>
                <a:cs typeface="Arial" pitchFamily="34" charset="0"/>
              </a:rPr>
              <a:t> Geschenke</a:t>
            </a:r>
          </a:p>
          <a:p>
            <a:pPr lvl="0">
              <a:buFont typeface="Wingdings" pitchFamily="2" charset="2"/>
              <a:buChar char="§"/>
            </a:pPr>
            <a:r>
              <a:rPr lang="de-DE" sz="1600" dirty="0" smtClean="0">
                <a:latin typeface="Arial" pitchFamily="34" charset="0"/>
                <a:cs typeface="Arial" pitchFamily="34" charset="0"/>
              </a:rPr>
              <a:t> anhaltender </a:t>
            </a:r>
            <a:r>
              <a:rPr lang="de-DE" sz="1600" dirty="0" err="1" smtClean="0">
                <a:latin typeface="Arial" pitchFamily="34" charset="0"/>
                <a:cs typeface="Arial" pitchFamily="34" charset="0"/>
              </a:rPr>
              <a:t>Empathieverlust</a:t>
            </a:r>
            <a:r>
              <a:rPr lang="de-DE" sz="1600" dirty="0" smtClean="0">
                <a:latin typeface="Arial" pitchFamily="34" charset="0"/>
                <a:cs typeface="Arial" pitchFamily="34" charset="0"/>
              </a:rPr>
              <a:t>, Desinteresse oder Ärger</a:t>
            </a:r>
          </a:p>
          <a:p>
            <a:pPr lvl="0">
              <a:buFont typeface="Wingdings" pitchFamily="2" charset="2"/>
              <a:buChar char="§"/>
            </a:pPr>
            <a:r>
              <a:rPr lang="de-DE" sz="1600" dirty="0" smtClean="0">
                <a:latin typeface="Arial" pitchFamily="34" charset="0"/>
                <a:cs typeface="Arial" pitchFamily="34" charset="0"/>
              </a:rPr>
              <a:t> persönliche Mitteilungen (Ehepartner, Scheidungsprobleme, Kinder)</a:t>
            </a:r>
          </a:p>
          <a:p>
            <a:pPr lvl="0">
              <a:buFont typeface="Wingdings" pitchFamily="2" charset="2"/>
              <a:buChar char="§"/>
            </a:pPr>
            <a:r>
              <a:rPr lang="de-DE" sz="1600" dirty="0" smtClean="0">
                <a:latin typeface="Arial" pitchFamily="34" charset="0"/>
                <a:cs typeface="Arial" pitchFamily="34" charset="0"/>
              </a:rPr>
              <a:t> Rollenvermischungen (</a:t>
            </a:r>
            <a:r>
              <a:rPr lang="de-DE" sz="1600" dirty="0" err="1" smtClean="0">
                <a:latin typeface="Arial" pitchFamily="34" charset="0"/>
                <a:cs typeface="Arial" pitchFamily="34" charset="0"/>
              </a:rPr>
              <a:t>Behandlerin</a:t>
            </a:r>
            <a:r>
              <a:rPr lang="de-DE" sz="1600" dirty="0" smtClean="0">
                <a:latin typeface="Arial" pitchFamily="34" charset="0"/>
                <a:cs typeface="Arial" pitchFamily="34" charset="0"/>
              </a:rPr>
              <a:t>/Gutachterin/körperliche Unter-</a:t>
            </a:r>
            <a:br>
              <a:rPr lang="de-DE" sz="1600" dirty="0" smtClean="0">
                <a:latin typeface="Arial" pitchFamily="34" charset="0"/>
                <a:cs typeface="Arial" pitchFamily="34" charset="0"/>
              </a:rPr>
            </a:b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suchungen</a:t>
            </a:r>
            <a:r>
              <a:rPr lang="de-DE" sz="1600" dirty="0" smtClean="0">
                <a:latin typeface="Arial" pitchFamily="34" charset="0"/>
                <a:cs typeface="Arial" pitchFamily="34" charset="0"/>
              </a:rPr>
              <a:t> bei ärztlichen PsychotherapeutInnen)</a:t>
            </a:r>
          </a:p>
          <a:p>
            <a:pPr lvl="0">
              <a:buFont typeface="Wingdings" pitchFamily="2" charset="2"/>
              <a:buChar char="§"/>
            </a:pPr>
            <a:r>
              <a:rPr lang="de-DE" sz="1600" dirty="0" smtClean="0">
                <a:latin typeface="Arial" pitchFamily="34" charset="0"/>
                <a:cs typeface="Arial" pitchFamily="34" charset="0"/>
              </a:rPr>
              <a:t> erotische Phantasien, die (beim Therapeuten) auf Realisierung drängen</a:t>
            </a:r>
          </a:p>
          <a:p>
            <a:pPr lvl="0">
              <a:buFont typeface="Wingdings" pitchFamily="2" charset="2"/>
              <a:buChar char="§"/>
            </a:pPr>
            <a:r>
              <a:rPr lang="de-DE" sz="1600" dirty="0" smtClean="0">
                <a:latin typeface="Arial" pitchFamily="34" charset="0"/>
                <a:cs typeface="Arial" pitchFamily="34" charset="0"/>
              </a:rPr>
              <a:t> konkrete persönliche und sexuelle Beziehungswünsche von Patienten, die</a:t>
            </a:r>
            <a:br>
              <a:rPr lang="de-DE" sz="1600" dirty="0" smtClean="0">
                <a:latin typeface="Arial" pitchFamily="34" charset="0"/>
                <a:cs typeface="Arial" pitchFamily="34" charset="0"/>
              </a:rPr>
            </a:br>
            <a:r>
              <a:rPr lang="de-DE" sz="1600" dirty="0" smtClean="0">
                <a:latin typeface="Arial" pitchFamily="34" charset="0"/>
                <a:cs typeface="Arial" pitchFamily="34" charset="0"/>
              </a:rPr>
              <a:t>  sich nicht in der Psychotherapie klären lassen (Liebesbriefe)</a:t>
            </a:r>
          </a:p>
          <a:p>
            <a:pPr lvl="0">
              <a:buFont typeface="Wingdings" pitchFamily="2" charset="2"/>
              <a:buChar char="§"/>
            </a:pPr>
            <a:r>
              <a:rPr lang="de-DE" sz="1600" dirty="0" smtClean="0">
                <a:latin typeface="Arial" pitchFamily="34" charset="0"/>
                <a:cs typeface="Arial" pitchFamily="34" charset="0"/>
              </a:rPr>
              <a:t>Vorstellung von eigener Unfehlbarkeit, Retter- und Größenfantasien (oft</a:t>
            </a:r>
            <a:br>
              <a:rPr lang="de-DE" sz="1600" dirty="0" smtClean="0">
                <a:latin typeface="Arial" pitchFamily="34" charset="0"/>
                <a:cs typeface="Arial" pitchFamily="34" charset="0"/>
              </a:rPr>
            </a:b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unbewußt</a:t>
            </a:r>
            <a:r>
              <a:rPr lang="de-DE" sz="1600" dirty="0" smtClean="0">
                <a:latin typeface="Arial" pitchFamily="34" charset="0"/>
                <a:cs typeface="Arial" pitchFamily="34" charset="0"/>
              </a:rPr>
              <a:t>()</a:t>
            </a:r>
            <a:endParaRPr lang="de-DE" dirty="0" smtClean="0">
              <a:latin typeface="Arial" pitchFamily="34" charset="0"/>
              <a:cs typeface="Arial" pitchFamily="34" charset="0"/>
            </a:endParaRPr>
          </a:p>
        </p:txBody>
      </p:sp>
      <p:sp>
        <p:nvSpPr>
          <p:cNvPr id="19" name="Rechteck 18"/>
          <p:cNvSpPr/>
          <p:nvPr/>
        </p:nvSpPr>
        <p:spPr>
          <a:xfrm>
            <a:off x="683568" y="1268760"/>
            <a:ext cx="7776864" cy="646331"/>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2. Was ist unter "Übergriffen" zu verstehen (Grenzüberschreitungen,</a:t>
            </a:r>
            <a:br>
              <a:rPr lang="de-DE" b="1" i="1" dirty="0" smtClean="0">
                <a:latin typeface="Arial" pitchFamily="34" charset="0"/>
                <a:cs typeface="Arial" pitchFamily="34" charset="0"/>
              </a:rPr>
            </a:br>
            <a:r>
              <a:rPr lang="de-DE" b="1" i="1" dirty="0" smtClean="0">
                <a:latin typeface="Arial" pitchFamily="34" charset="0"/>
                <a:cs typeface="Arial" pitchFamily="34" charset="0"/>
              </a:rPr>
              <a:t>    Grenzverletzungen</a:t>
            </a:r>
            <a:r>
              <a:rPr lang="de-DE" b="1" i="1" dirty="0" smtClean="0">
                <a:latin typeface="Arial" pitchFamily="34" charset="0"/>
                <a:cs typeface="Arial" pitchFamily="34" charset="0"/>
              </a:rPr>
              <a:t>) und wie häufig kommen sie vor?</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pic>
        <p:nvPicPr>
          <p:cNvPr id="54274" name="Picture 2" descr=" Bild in Originalgröße anzeigen  "/>
          <p:cNvPicPr>
            <a:picLocks noChangeAspect="1" noChangeArrowheads="1"/>
          </p:cNvPicPr>
          <p:nvPr/>
        </p:nvPicPr>
        <p:blipFill>
          <a:blip r:embed="rId4" cstate="print"/>
          <a:srcRect/>
          <a:stretch>
            <a:fillRect/>
          </a:stretch>
        </p:blipFill>
        <p:spPr bwMode="auto">
          <a:xfrm>
            <a:off x="395536" y="1916832"/>
            <a:ext cx="762000" cy="762000"/>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1331640" y="1988840"/>
            <a:ext cx="7056784" cy="3893374"/>
          </a:xfrm>
          <a:prstGeom prst="rect">
            <a:avLst/>
          </a:prstGeom>
        </p:spPr>
        <p:txBody>
          <a:bodyPr wrap="square">
            <a:spAutoFit/>
          </a:bodyPr>
          <a:lstStyle/>
          <a:p>
            <a:pPr lvl="0"/>
            <a:r>
              <a:rPr lang="de-DE" sz="1600" b="1" i="1" dirty="0" smtClean="0">
                <a:latin typeface="Arial" pitchFamily="34" charset="0"/>
                <a:cs typeface="Arial" pitchFamily="34" charset="0"/>
              </a:rPr>
              <a:t>Rote Signalflagge</a:t>
            </a:r>
            <a:endParaRPr lang="de-DE" sz="1600" b="1" dirty="0" smtClean="0">
              <a:latin typeface="Arial" pitchFamily="34" charset="0"/>
              <a:cs typeface="Arial" pitchFamily="34" charset="0"/>
            </a:endParaRPr>
          </a:p>
          <a:p>
            <a:pPr lvl="0">
              <a:spcBef>
                <a:spcPts val="300"/>
              </a:spcBef>
              <a:buFont typeface="Wingdings" pitchFamily="2" charset="2"/>
              <a:buChar char="§"/>
            </a:pPr>
            <a:r>
              <a:rPr lang="de-DE" sz="1600" dirty="0" smtClean="0">
                <a:latin typeface="Arial" pitchFamily="34" charset="0"/>
                <a:cs typeface="Arial" pitchFamily="34" charset="0"/>
              </a:rPr>
              <a:t> </a:t>
            </a:r>
            <a:r>
              <a:rPr lang="de-DE" sz="1400" dirty="0" smtClean="0">
                <a:latin typeface="Arial" pitchFamily="34" charset="0"/>
                <a:cs typeface="Arial" pitchFamily="34" charset="0"/>
              </a:rPr>
              <a:t>persönliche, private und sexuelle Kontakte und Beziehungen, z.B. aktives Aufsuchen</a:t>
            </a:r>
            <a:br>
              <a:rPr lang="de-DE" sz="1400" dirty="0" smtClean="0">
                <a:latin typeface="Arial" pitchFamily="34" charset="0"/>
                <a:cs typeface="Arial" pitchFamily="34" charset="0"/>
              </a:rPr>
            </a:br>
            <a:r>
              <a:rPr lang="de-DE" sz="1400" dirty="0" smtClean="0">
                <a:latin typeface="Arial" pitchFamily="34" charset="0"/>
                <a:cs typeface="Arial" pitchFamily="34" charset="0"/>
              </a:rPr>
              <a:t>   der PatientInnen (z.B. Sauna; Hochzeit)</a:t>
            </a:r>
          </a:p>
          <a:p>
            <a:pPr lvl="0">
              <a:buFont typeface="Wingdings" pitchFamily="2" charset="2"/>
              <a:buChar char="§"/>
            </a:pPr>
            <a:r>
              <a:rPr lang="de-DE" sz="1400" dirty="0" smtClean="0">
                <a:latin typeface="Arial" pitchFamily="34" charset="0"/>
                <a:cs typeface="Arial" pitchFamily="34" charset="0"/>
              </a:rPr>
              <a:t> Duzen der PatientInnen, gemeinsame Veranstaltungen (Chor etc.)</a:t>
            </a:r>
          </a:p>
          <a:p>
            <a:pPr lvl="0">
              <a:buFont typeface="Wingdings" pitchFamily="2" charset="2"/>
              <a:buChar char="§"/>
            </a:pPr>
            <a:r>
              <a:rPr lang="de-DE" sz="1400" dirty="0" smtClean="0">
                <a:latin typeface="Arial" pitchFamily="34" charset="0"/>
                <a:cs typeface="Arial" pitchFamily="34" charset="0"/>
              </a:rPr>
              <a:t> finanzielle und geschäftliche Verbindungen (Beschäftigung der Patientin, Geld leihen,</a:t>
            </a:r>
            <a:br>
              <a:rPr lang="de-DE" sz="1400" dirty="0" smtClean="0">
                <a:latin typeface="Arial" pitchFamily="34" charset="0"/>
                <a:cs typeface="Arial" pitchFamily="34" charset="0"/>
              </a:rPr>
            </a:br>
            <a:r>
              <a:rPr lang="de-DE" sz="1400" dirty="0" smtClean="0">
                <a:latin typeface="Arial" pitchFamily="34" charset="0"/>
                <a:cs typeface="Arial" pitchFamily="34" charset="0"/>
              </a:rPr>
              <a:t>   Begleitung/Beratung beim Wohnungskauf)</a:t>
            </a:r>
          </a:p>
          <a:p>
            <a:pPr lvl="0">
              <a:buFont typeface="Wingdings" pitchFamily="2" charset="2"/>
              <a:buChar char="§"/>
            </a:pPr>
            <a:r>
              <a:rPr lang="de-DE" sz="1400" dirty="0" smtClean="0">
                <a:latin typeface="Arial" pitchFamily="34" charset="0"/>
                <a:cs typeface="Arial" pitchFamily="34" charset="0"/>
              </a:rPr>
              <a:t> größere Geschenke</a:t>
            </a:r>
          </a:p>
          <a:p>
            <a:pPr lvl="0">
              <a:buFont typeface="Wingdings" pitchFamily="2" charset="2"/>
              <a:buChar char="§"/>
            </a:pPr>
            <a:r>
              <a:rPr lang="de-DE" sz="1400" dirty="0" smtClean="0">
                <a:latin typeface="Arial" pitchFamily="34" charset="0"/>
                <a:cs typeface="Arial" pitchFamily="34" charset="0"/>
              </a:rPr>
              <a:t> unangekündigte Umarmungen oder Berührungen des Patienten</a:t>
            </a:r>
          </a:p>
          <a:p>
            <a:pPr lvl="0">
              <a:buFont typeface="Wingdings" pitchFamily="2" charset="2"/>
              <a:buChar char="§"/>
            </a:pPr>
            <a:r>
              <a:rPr lang="de-DE" sz="1400" dirty="0" smtClean="0">
                <a:latin typeface="Arial" pitchFamily="34" charset="0"/>
                <a:cs typeface="Arial" pitchFamily="34" charset="0"/>
              </a:rPr>
              <a:t> verbale erotische Aussagen (Flirten)</a:t>
            </a:r>
          </a:p>
          <a:p>
            <a:pPr lvl="0">
              <a:buFont typeface="Wingdings" pitchFamily="2" charset="2"/>
              <a:buChar char="§"/>
            </a:pPr>
            <a:r>
              <a:rPr lang="de-DE" sz="1400" dirty="0" smtClean="0">
                <a:latin typeface="Arial" pitchFamily="34" charset="0"/>
                <a:cs typeface="Arial" pitchFamily="34" charset="0"/>
              </a:rPr>
              <a:t> Eingehen auf sexuelle Angebote von Patienten</a:t>
            </a:r>
          </a:p>
          <a:p>
            <a:pPr lvl="0">
              <a:buFont typeface="Wingdings" pitchFamily="2" charset="2"/>
              <a:buChar char="§"/>
            </a:pPr>
            <a:r>
              <a:rPr lang="de-DE" sz="1400" dirty="0" smtClean="0">
                <a:latin typeface="Arial" pitchFamily="34" charset="0"/>
                <a:cs typeface="Arial" pitchFamily="34" charset="0"/>
              </a:rPr>
              <a:t> verbale und sexualisierte Aggressionen, Entwertungen</a:t>
            </a:r>
          </a:p>
          <a:p>
            <a:pPr lvl="0">
              <a:buFont typeface="Wingdings" pitchFamily="2" charset="2"/>
              <a:buChar char="§"/>
            </a:pPr>
            <a:r>
              <a:rPr lang="de-DE" sz="1400" dirty="0" smtClean="0">
                <a:latin typeface="Arial" pitchFamily="34" charset="0"/>
                <a:cs typeface="Arial" pitchFamily="34" charset="0"/>
              </a:rPr>
              <a:t> Überschneidung im Freundes- bzw. Bekanntenkreis</a:t>
            </a:r>
          </a:p>
          <a:p>
            <a:pPr lvl="0">
              <a:buFont typeface="Wingdings" pitchFamily="2" charset="2"/>
              <a:buChar char="§"/>
            </a:pPr>
            <a:r>
              <a:rPr lang="de-DE" sz="1400" dirty="0" smtClean="0">
                <a:latin typeface="Arial" pitchFamily="34" charset="0"/>
                <a:cs typeface="Arial" pitchFamily="34" charset="0"/>
              </a:rPr>
              <a:t> Schweigepflichtverletzungen (Ausnahme: Notfall)</a:t>
            </a:r>
          </a:p>
          <a:p>
            <a:pPr lvl="0">
              <a:buFont typeface="Wingdings" pitchFamily="2" charset="2"/>
              <a:buChar char="§"/>
            </a:pPr>
            <a:r>
              <a:rPr lang="de-DE" sz="1400" dirty="0" smtClean="0">
                <a:latin typeface="Arial" pitchFamily="34" charset="0"/>
                <a:cs typeface="Arial" pitchFamily="34" charset="0"/>
              </a:rPr>
              <a:t> enge Bezugspersonen von Patienten in Behandlung nehmen</a:t>
            </a:r>
          </a:p>
          <a:p>
            <a:pPr lvl="0">
              <a:buFont typeface="Wingdings" pitchFamily="2" charset="2"/>
              <a:buChar char="§"/>
            </a:pPr>
            <a:r>
              <a:rPr lang="de-DE" sz="1400" dirty="0" smtClean="0">
                <a:latin typeface="Arial" pitchFamily="34" charset="0"/>
                <a:cs typeface="Arial" pitchFamily="34" charset="0"/>
              </a:rPr>
              <a:t> Verletzung des Rahmens (z.B. Verkürzung der Therapiestunden, keine rechtzeitige Beantragung der Psychotherapie trotz fortlaufender Stunden</a:t>
            </a:r>
          </a:p>
          <a:p>
            <a:pPr>
              <a:buFont typeface="Wingdings" pitchFamily="2" charset="2"/>
              <a:buChar char="§"/>
            </a:pPr>
            <a:r>
              <a:rPr lang="de-DE" sz="1400" dirty="0" smtClean="0">
                <a:latin typeface="Arial" pitchFamily="34" charset="0"/>
                <a:cs typeface="Arial" pitchFamily="34" charset="0"/>
              </a:rPr>
              <a:t> ideologische oder politische Beeinflussung</a:t>
            </a:r>
          </a:p>
        </p:txBody>
      </p:sp>
      <p:sp>
        <p:nvSpPr>
          <p:cNvPr id="19" name="Rechteck 18"/>
          <p:cNvSpPr/>
          <p:nvPr/>
        </p:nvSpPr>
        <p:spPr>
          <a:xfrm>
            <a:off x="683568" y="1268760"/>
            <a:ext cx="7776864" cy="646331"/>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2. Was ist unter "Übergriffen" zu verstehen (Grenzüberschreitungen,</a:t>
            </a:r>
            <a:br>
              <a:rPr lang="de-DE" b="1" i="1" dirty="0" smtClean="0">
                <a:latin typeface="Arial" pitchFamily="34" charset="0"/>
                <a:cs typeface="Arial" pitchFamily="34" charset="0"/>
              </a:rPr>
            </a:br>
            <a:r>
              <a:rPr lang="de-DE" b="1" i="1" dirty="0" smtClean="0">
                <a:latin typeface="Arial" pitchFamily="34" charset="0"/>
                <a:cs typeface="Arial" pitchFamily="34" charset="0"/>
              </a:rPr>
              <a:t>    Grenzverletzungen</a:t>
            </a:r>
            <a:r>
              <a:rPr lang="de-DE" b="1" i="1" dirty="0" smtClean="0">
                <a:latin typeface="Arial" pitchFamily="34" charset="0"/>
                <a:cs typeface="Arial" pitchFamily="34" charset="0"/>
              </a:rPr>
              <a:t>) </a:t>
            </a:r>
            <a:r>
              <a:rPr lang="de-DE" b="1" i="1" dirty="0" smtClean="0">
                <a:latin typeface="Arial" pitchFamily="34" charset="0"/>
                <a:cs typeface="Arial" pitchFamily="34" charset="0"/>
              </a:rPr>
              <a:t>und wie häufig kommen sie vor?</a:t>
            </a:r>
            <a:endParaRPr lang="de-DE"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pic>
        <p:nvPicPr>
          <p:cNvPr id="64514" name="Picture 2" descr=" Bild in Originalgröße anzeigen  "/>
          <p:cNvPicPr>
            <a:picLocks noChangeAspect="1" noChangeArrowheads="1"/>
          </p:cNvPicPr>
          <p:nvPr/>
        </p:nvPicPr>
        <p:blipFill>
          <a:blip r:embed="rId4" cstate="print"/>
          <a:srcRect/>
          <a:stretch>
            <a:fillRect/>
          </a:stretch>
        </p:blipFill>
        <p:spPr bwMode="auto">
          <a:xfrm>
            <a:off x="467544" y="1916832"/>
            <a:ext cx="762000" cy="762000"/>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2132856"/>
            <a:ext cx="7056784" cy="2377574"/>
          </a:xfrm>
          <a:prstGeom prst="rect">
            <a:avLst/>
          </a:prstGeom>
        </p:spPr>
        <p:txBody>
          <a:bodyPr wrap="square">
            <a:spAutoFit/>
          </a:bodyPr>
          <a:lstStyle/>
          <a:p>
            <a:r>
              <a:rPr lang="de-DE" b="1" i="1" dirty="0" smtClean="0">
                <a:latin typeface="Arial" pitchFamily="34" charset="0"/>
                <a:cs typeface="Arial" pitchFamily="34" charset="0"/>
              </a:rPr>
              <a:t>Epidemiologie</a:t>
            </a:r>
          </a:p>
          <a:p>
            <a:pPr>
              <a:spcBef>
                <a:spcPts val="1200"/>
              </a:spcBef>
            </a:pPr>
            <a:r>
              <a:rPr lang="de-DE" dirty="0" smtClean="0">
                <a:latin typeface="Arial" pitchFamily="34" charset="0"/>
                <a:cs typeface="Arial" pitchFamily="34" charset="0"/>
              </a:rPr>
              <a:t>Sehr hohe Dunkelziffer!</a:t>
            </a:r>
          </a:p>
          <a:p>
            <a:pPr>
              <a:spcBef>
                <a:spcPts val="600"/>
              </a:spcBef>
            </a:pPr>
            <a:r>
              <a:rPr lang="de-DE" dirty="0" smtClean="0">
                <a:latin typeface="Arial" pitchFamily="34" charset="0"/>
                <a:cs typeface="Arial" pitchFamily="34" charset="0"/>
              </a:rPr>
              <a:t>Sexueller </a:t>
            </a:r>
            <a:r>
              <a:rPr lang="de-DE" dirty="0" err="1" smtClean="0">
                <a:latin typeface="Arial" pitchFamily="34" charset="0"/>
                <a:cs typeface="Arial" pitchFamily="34" charset="0"/>
              </a:rPr>
              <a:t>Mißbrauch</a:t>
            </a:r>
            <a:r>
              <a:rPr lang="de-DE" dirty="0" smtClean="0">
                <a:latin typeface="Arial" pitchFamily="34" charset="0"/>
                <a:cs typeface="Arial" pitchFamily="34" charset="0"/>
              </a:rPr>
              <a:t>:</a:t>
            </a:r>
          </a:p>
          <a:p>
            <a:pPr>
              <a:spcBef>
                <a:spcPts val="300"/>
              </a:spcBef>
              <a:buFont typeface="Wingdings" pitchFamily="2" charset="2"/>
              <a:buChar char="§"/>
            </a:pPr>
            <a:r>
              <a:rPr lang="de-DE" dirty="0" smtClean="0">
                <a:latin typeface="Arial" pitchFamily="34" charset="0"/>
                <a:cs typeface="Arial" pitchFamily="34" charset="0"/>
              </a:rPr>
              <a:t> 600 Fälle/Jahr  (</a:t>
            </a:r>
            <a:r>
              <a:rPr lang="de-DE" dirty="0" smtClean="0">
                <a:latin typeface="Arial" pitchFamily="34" charset="0"/>
                <a:cs typeface="Arial" pitchFamily="34" charset="0"/>
              </a:rPr>
              <a:t>Fischer-Becker 1996) </a:t>
            </a:r>
          </a:p>
          <a:p>
            <a:pPr>
              <a:buFont typeface="Wingdings" pitchFamily="2" charset="2"/>
              <a:buChar char="§"/>
            </a:pPr>
            <a:r>
              <a:rPr lang="de-DE" dirty="0" smtClean="0">
                <a:latin typeface="Arial" pitchFamily="34" charset="0"/>
                <a:cs typeface="Arial" pitchFamily="34" charset="0"/>
              </a:rPr>
              <a:t> </a:t>
            </a:r>
            <a:r>
              <a:rPr lang="de-DE" dirty="0" smtClean="0">
                <a:latin typeface="Arial" pitchFamily="34" charset="0"/>
                <a:cs typeface="Arial" pitchFamily="34" charset="0"/>
              </a:rPr>
              <a:t>zwischen 10 und 20</a:t>
            </a:r>
            <a:r>
              <a:rPr lang="de-DE" dirty="0" smtClean="0">
                <a:latin typeface="Arial" pitchFamily="34" charset="0"/>
                <a:cs typeface="Arial" pitchFamily="34" charset="0"/>
              </a:rPr>
              <a:t>% der PsychotherapeutInnen - bezogen auf</a:t>
            </a:r>
            <a:br>
              <a:rPr lang="de-DE" dirty="0" smtClean="0">
                <a:latin typeface="Arial" pitchFamily="34" charset="0"/>
                <a:cs typeface="Arial" pitchFamily="34" charset="0"/>
              </a:rPr>
            </a:br>
            <a:r>
              <a:rPr lang="de-DE" dirty="0" smtClean="0">
                <a:latin typeface="Arial" pitchFamily="34" charset="0"/>
                <a:cs typeface="Arial" pitchFamily="34" charset="0"/>
              </a:rPr>
              <a:t>  das gesamte </a:t>
            </a:r>
            <a:r>
              <a:rPr lang="de-DE" dirty="0" smtClean="0">
                <a:latin typeface="Arial" pitchFamily="34" charset="0"/>
                <a:cs typeface="Arial" pitchFamily="34" charset="0"/>
              </a:rPr>
              <a:t>Berufsleben </a:t>
            </a:r>
            <a:r>
              <a:rPr lang="de-DE" dirty="0" smtClean="0">
                <a:latin typeface="Arial" pitchFamily="34" charset="0"/>
                <a:cs typeface="Arial" pitchFamily="34" charset="0"/>
              </a:rPr>
              <a:t>(Becker-Fischer </a:t>
            </a:r>
            <a:r>
              <a:rPr lang="de-DE" dirty="0" smtClean="0">
                <a:latin typeface="Arial" pitchFamily="34" charset="0"/>
                <a:cs typeface="Arial" pitchFamily="34" charset="0"/>
              </a:rPr>
              <a:t>2012, </a:t>
            </a:r>
            <a:r>
              <a:rPr lang="de-DE" dirty="0" smtClean="0">
                <a:latin typeface="Arial" pitchFamily="34" charset="0"/>
                <a:cs typeface="Arial" pitchFamily="34" charset="0"/>
              </a:rPr>
              <a:t>305)</a:t>
            </a:r>
            <a:endParaRPr lang="de-DE" dirty="0" smtClean="0">
              <a:latin typeface="Arial" pitchFamily="34" charset="0"/>
              <a:cs typeface="Arial" pitchFamily="34" charset="0"/>
            </a:endParaRPr>
          </a:p>
          <a:p>
            <a:pPr>
              <a:spcBef>
                <a:spcPts val="600"/>
              </a:spcBef>
            </a:pPr>
            <a:r>
              <a:rPr lang="de-DE" dirty="0" smtClean="0">
                <a:latin typeface="Arial" pitchFamily="34" charset="0"/>
                <a:cs typeface="Arial" pitchFamily="34" charset="0"/>
              </a:rPr>
              <a:t>Grenzverletzungen anderer Art: </a:t>
            </a:r>
            <a:r>
              <a:rPr lang="de-DE" b="1" dirty="0" smtClean="0">
                <a:latin typeface="Arial" pitchFamily="34" charset="0"/>
                <a:cs typeface="Arial" pitchFamily="34" charset="0"/>
              </a:rPr>
              <a:t>???</a:t>
            </a:r>
            <a:r>
              <a:rPr lang="de-DE" dirty="0" smtClean="0">
                <a:latin typeface="Arial" pitchFamily="34" charset="0"/>
                <a:cs typeface="Arial" pitchFamily="34" charset="0"/>
              </a:rPr>
              <a:t> </a:t>
            </a:r>
            <a:endParaRPr lang="de-DE" dirty="0" smtClean="0">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
        <p:nvSpPr>
          <p:cNvPr id="9" name="Rechteck 8"/>
          <p:cNvSpPr/>
          <p:nvPr/>
        </p:nvSpPr>
        <p:spPr>
          <a:xfrm>
            <a:off x="683568" y="1268760"/>
            <a:ext cx="7776864" cy="646331"/>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2. Was ist unter "Übergriffen" zu verstehen (Grenzüberschreitungen,</a:t>
            </a:r>
            <a:br>
              <a:rPr lang="de-DE" b="1" i="1" dirty="0" smtClean="0">
                <a:latin typeface="Arial" pitchFamily="34" charset="0"/>
                <a:cs typeface="Arial" pitchFamily="34" charset="0"/>
              </a:rPr>
            </a:br>
            <a:r>
              <a:rPr lang="de-DE" b="1" i="1" dirty="0" smtClean="0">
                <a:latin typeface="Arial" pitchFamily="34" charset="0"/>
                <a:cs typeface="Arial" pitchFamily="34" charset="0"/>
              </a:rPr>
              <a:t>    Grenzverletzungen</a:t>
            </a:r>
            <a:r>
              <a:rPr lang="de-DE" b="1" i="1" dirty="0" smtClean="0">
                <a:latin typeface="Arial" pitchFamily="34" charset="0"/>
                <a:cs typeface="Arial" pitchFamily="34" charset="0"/>
              </a:rPr>
              <a:t>) und wie häufig kommen sie vor?</a:t>
            </a:r>
            <a:endParaRPr lang="de-DE" sz="2000" i="1" dirty="0" smtClean="0">
              <a:solidFill>
                <a:schemeClr val="bg1">
                  <a:lumMod val="50000"/>
                </a:schemeClr>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7056784" cy="2462213"/>
          </a:xfrm>
          <a:prstGeom prst="rect">
            <a:avLst/>
          </a:prstGeom>
        </p:spPr>
        <p:txBody>
          <a:bodyPr wrap="square">
            <a:spAutoFit/>
          </a:bodyPr>
          <a:lstStyle/>
          <a:p>
            <a:r>
              <a:rPr lang="de-DE" b="1" i="1" dirty="0" smtClean="0">
                <a:latin typeface="Arial" pitchFamily="34" charset="0"/>
                <a:cs typeface="Arial" pitchFamily="34" charset="0"/>
              </a:rPr>
              <a:t>Grundsätzliches zur psychotherapeutische Beziehung</a:t>
            </a:r>
            <a:r>
              <a:rPr lang="de-DE" dirty="0" smtClean="0">
                <a:latin typeface="Arial" pitchFamily="34" charset="0"/>
                <a:cs typeface="Arial" pitchFamily="34" charset="0"/>
              </a:rPr>
              <a:t>:</a:t>
            </a:r>
          </a:p>
          <a:p>
            <a:pPr>
              <a:spcBef>
                <a:spcPts val="1200"/>
              </a:spcBef>
            </a:pPr>
            <a:r>
              <a:rPr lang="de-DE" dirty="0" smtClean="0">
                <a:latin typeface="Arial" pitchFamily="34" charset="0"/>
                <a:cs typeface="Arial" pitchFamily="34" charset="0"/>
              </a:rPr>
              <a:t>Beziehung mit starkem Machtgefälle (asymmetrische Beziehung); PatientInnen dürfen sich </a:t>
            </a:r>
            <a:r>
              <a:rPr lang="de-DE" u="sng" dirty="0" smtClean="0">
                <a:latin typeface="Arial" pitchFamily="34" charset="0"/>
                <a:cs typeface="Arial" pitchFamily="34" charset="0"/>
              </a:rPr>
              <a:t>alles</a:t>
            </a:r>
            <a:r>
              <a:rPr lang="de-DE" dirty="0" smtClean="0">
                <a:latin typeface="Arial" pitchFamily="34" charset="0"/>
                <a:cs typeface="Arial" pitchFamily="34" charset="0"/>
              </a:rPr>
              <a:t> wünschen, aber TherapeutInnen dürfen nicht jeden Wunsch befriedigen, sondern (insbesondere tiefenpsychologisch fundierte und analytische PT) </a:t>
            </a:r>
            <a:r>
              <a:rPr lang="de-DE" dirty="0" err="1" smtClean="0">
                <a:latin typeface="Arial" pitchFamily="34" charset="0"/>
                <a:cs typeface="Arial" pitchFamily="34" charset="0"/>
              </a:rPr>
              <a:t>müßen</a:t>
            </a:r>
            <a:r>
              <a:rPr lang="de-DE" dirty="0" smtClean="0">
                <a:latin typeface="Arial" pitchFamily="34" charset="0"/>
                <a:cs typeface="Arial" pitchFamily="34" charset="0"/>
              </a:rPr>
              <a:t> </a:t>
            </a:r>
            <a:r>
              <a:rPr lang="de-DE" dirty="0" err="1" smtClean="0">
                <a:latin typeface="Arial" pitchFamily="34" charset="0"/>
                <a:cs typeface="Arial" pitchFamily="34" charset="0"/>
              </a:rPr>
              <a:t>ver</a:t>
            </a:r>
            <a:r>
              <a:rPr lang="de-DE" dirty="0" smtClean="0">
                <a:latin typeface="Arial" pitchFamily="34" charset="0"/>
                <a:cs typeface="Arial" pitchFamily="34" charset="0"/>
              </a:rPr>
              <a:t>-standen und bearbeitet werden; VT: Konzentration auf Besserung der Symptomatik bzw. der Bewältigungsstrategien und Fähig-</a:t>
            </a:r>
            <a:r>
              <a:rPr lang="de-DE" dirty="0" err="1" smtClean="0">
                <a:latin typeface="Arial" pitchFamily="34" charset="0"/>
                <a:cs typeface="Arial" pitchFamily="34" charset="0"/>
              </a:rPr>
              <a:t>keiten</a:t>
            </a:r>
            <a:r>
              <a:rPr lang="de-DE" dirty="0" smtClean="0">
                <a:latin typeface="Arial" pitchFamily="34" charset="0"/>
                <a:cs typeface="Arial" pitchFamily="34" charset="0"/>
              </a:rPr>
              <a:t>/Fertigkeiten (erlernte Verhaltensmuster)</a:t>
            </a:r>
          </a:p>
        </p:txBody>
      </p:sp>
      <p:sp>
        <p:nvSpPr>
          <p:cNvPr id="19" name="Rechteck 18"/>
          <p:cNvSpPr/>
          <p:nvPr/>
        </p:nvSpPr>
        <p:spPr>
          <a:xfrm>
            <a:off x="683568" y="1268760"/>
            <a:ext cx="6768752" cy="400110"/>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3. </a:t>
            </a:r>
            <a:r>
              <a:rPr lang="de-DE" sz="2000" b="1" i="1" dirty="0" smtClean="0"/>
              <a:t>Psychologische Gründe (PsychotherapeutInnen)</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7056784" cy="4101123"/>
          </a:xfrm>
          <a:prstGeom prst="rect">
            <a:avLst/>
          </a:prstGeom>
        </p:spPr>
        <p:txBody>
          <a:bodyPr wrap="square">
            <a:spAutoFit/>
          </a:bodyPr>
          <a:lstStyle/>
          <a:p>
            <a:r>
              <a:rPr lang="de-DE" b="1" i="1" dirty="0" smtClean="0">
                <a:latin typeface="Arial" pitchFamily="34" charset="0"/>
                <a:cs typeface="Arial" pitchFamily="34" charset="0"/>
              </a:rPr>
              <a:t>Psychodynamik bei '</a:t>
            </a:r>
            <a:r>
              <a:rPr lang="de-DE" b="1" i="1" dirty="0" err="1" smtClean="0">
                <a:latin typeface="Arial" pitchFamily="34" charset="0"/>
                <a:cs typeface="Arial" pitchFamily="34" charset="0"/>
              </a:rPr>
              <a:t>TäterInnen</a:t>
            </a:r>
            <a:r>
              <a:rPr lang="de-DE" b="1" i="1" dirty="0" smtClean="0">
                <a:latin typeface="Arial" pitchFamily="34" charset="0"/>
                <a:cs typeface="Arial" pitchFamily="34" charset="0"/>
              </a:rPr>
              <a:t>' (Beispiele)</a:t>
            </a:r>
            <a:endParaRPr lang="de-DE" dirty="0" smtClean="0">
              <a:latin typeface="Arial" pitchFamily="34" charset="0"/>
              <a:cs typeface="Arial" pitchFamily="34" charset="0"/>
            </a:endParaRPr>
          </a:p>
          <a:p>
            <a:pPr lvl="0">
              <a:spcBef>
                <a:spcPts val="300"/>
              </a:spcBef>
              <a:buFont typeface="Wingdings" pitchFamily="2" charset="2"/>
              <a:buChar char="§"/>
            </a:pPr>
            <a:r>
              <a:rPr lang="de-DE" sz="1600" dirty="0" smtClean="0">
                <a:latin typeface="Arial" pitchFamily="34" charset="0"/>
                <a:cs typeface="Arial" pitchFamily="34" charset="0"/>
              </a:rPr>
              <a:t> Versuch(</a:t>
            </a:r>
            <a:r>
              <a:rPr lang="de-DE" sz="1600" dirty="0" err="1" smtClean="0">
                <a:latin typeface="Arial" pitchFamily="34" charset="0"/>
                <a:cs typeface="Arial" pitchFamily="34" charset="0"/>
              </a:rPr>
              <a:t>ung</a:t>
            </a:r>
            <a:r>
              <a:rPr lang="de-DE" sz="1600" dirty="0" smtClean="0">
                <a:latin typeface="Arial" pitchFamily="34" charset="0"/>
                <a:cs typeface="Arial" pitchFamily="34" charset="0"/>
              </a:rPr>
              <a:t>) über die Ausübung von Macht eigene verdrängte bzw. </a:t>
            </a:r>
            <a:r>
              <a:rPr lang="de-DE" sz="1600" dirty="0" err="1" smtClean="0">
                <a:latin typeface="Arial" pitchFamily="34" charset="0"/>
                <a:cs typeface="Arial" pitchFamily="34" charset="0"/>
              </a:rPr>
              <a:t>un</a:t>
            </a:r>
            <a:r>
              <a:rPr lang="de-DE" sz="1600" dirty="0" smtClean="0">
                <a:latin typeface="Arial" pitchFamily="34" charset="0"/>
                <a:cs typeface="Arial" pitchFamily="34" charset="0"/>
              </a:rPr>
              <a:t>-</a:t>
            </a:r>
            <a:br>
              <a:rPr lang="de-DE" sz="1600" dirty="0" smtClean="0">
                <a:latin typeface="Arial" pitchFamily="34" charset="0"/>
                <a:cs typeface="Arial" pitchFamily="34" charset="0"/>
              </a:rPr>
            </a:br>
            <a:r>
              <a:rPr lang="de-DE" sz="1600" dirty="0" smtClean="0">
                <a:latin typeface="Arial" pitchFamily="34" charset="0"/>
                <a:cs typeface="Arial" pitchFamily="34" charset="0"/>
              </a:rPr>
              <a:t>   bewältigte Erfahrungen (Ohnmacht &amp; Hilflosigkeit) zu lindern bzw. </a:t>
            </a:r>
            <a:r>
              <a:rPr lang="de-DE" sz="1600" dirty="0" err="1" smtClean="0">
                <a:latin typeface="Arial" pitchFamily="34" charset="0"/>
                <a:cs typeface="Arial" pitchFamily="34" charset="0"/>
              </a:rPr>
              <a:t>abzu</a:t>
            </a:r>
            <a:r>
              <a:rPr lang="de-DE" sz="1600" dirty="0" smtClean="0">
                <a:latin typeface="Arial" pitchFamily="34" charset="0"/>
                <a:cs typeface="Arial" pitchFamily="34" charset="0"/>
              </a:rPr>
              <a:t>-</a:t>
            </a:r>
            <a:br>
              <a:rPr lang="de-DE" sz="1600" dirty="0" smtClean="0">
                <a:latin typeface="Arial" pitchFamily="34" charset="0"/>
                <a:cs typeface="Arial" pitchFamily="34" charset="0"/>
              </a:rPr>
            </a:br>
            <a:r>
              <a:rPr lang="de-DE" sz="1600" dirty="0" smtClean="0">
                <a:latin typeface="Arial" pitchFamily="34" charset="0"/>
                <a:cs typeface="Arial" pitchFamily="34" charset="0"/>
              </a:rPr>
              <a:t>   wehren, indem sie dem unterlegenen Gegenüber zugefügt werden</a:t>
            </a:r>
          </a:p>
          <a:p>
            <a:pPr lvl="0">
              <a:buFont typeface="Wingdings" pitchFamily="2" charset="2"/>
              <a:buChar char="§"/>
            </a:pPr>
            <a:r>
              <a:rPr lang="de-DE" sz="1600" dirty="0" smtClean="0">
                <a:latin typeface="Arial" pitchFamily="34" charset="0"/>
                <a:cs typeface="Arial" pitchFamily="34" charset="0"/>
              </a:rPr>
              <a:t> Transgenerationale Wiederholung eigener traumatischer </a:t>
            </a:r>
            <a:r>
              <a:rPr lang="de-DE" sz="1600" dirty="0" err="1" smtClean="0">
                <a:latin typeface="Arial" pitchFamily="34" charset="0"/>
                <a:cs typeface="Arial" pitchFamily="34" charset="0"/>
              </a:rPr>
              <a:t>Mißbrauchs</a:t>
            </a:r>
            <a:r>
              <a:rPr lang="de-DE" sz="1600" dirty="0" smtClean="0">
                <a:latin typeface="Arial" pitchFamily="34" charset="0"/>
                <a:cs typeface="Arial" pitchFamily="34" charset="0"/>
              </a:rPr>
              <a:t>-</a:t>
            </a:r>
            <a:br>
              <a:rPr lang="de-DE" sz="1600" dirty="0" smtClean="0">
                <a:latin typeface="Arial" pitchFamily="34" charset="0"/>
                <a:cs typeface="Arial" pitchFamily="34" charset="0"/>
              </a:rPr>
            </a:b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erfahrungen</a:t>
            </a:r>
            <a:endParaRPr lang="de-DE" sz="1600" dirty="0" smtClean="0">
              <a:latin typeface="Arial" pitchFamily="34" charset="0"/>
              <a:cs typeface="Arial" pitchFamily="34" charset="0"/>
            </a:endParaRPr>
          </a:p>
          <a:p>
            <a:pPr lvl="0">
              <a:buFont typeface="Wingdings" pitchFamily="2" charset="2"/>
              <a:buChar char="§"/>
            </a:pPr>
            <a:r>
              <a:rPr lang="de-DE" sz="1600" dirty="0" smtClean="0">
                <a:latin typeface="Arial" pitchFamily="34" charset="0"/>
                <a:cs typeface="Arial" pitchFamily="34" charset="0"/>
              </a:rPr>
              <a:t> Selbstwertproblematik und schwache Ich-Grenzen (z. B. Selbststeuerung)</a:t>
            </a:r>
            <a:br>
              <a:rPr lang="de-DE" sz="1600" dirty="0" smtClean="0">
                <a:latin typeface="Arial" pitchFamily="34" charset="0"/>
                <a:cs typeface="Arial" pitchFamily="34" charset="0"/>
              </a:rPr>
            </a:br>
            <a:r>
              <a:rPr lang="de-DE" sz="1600" dirty="0" smtClean="0">
                <a:latin typeface="Arial" pitchFamily="34" charset="0"/>
                <a:cs typeface="Arial" pitchFamily="34" charset="0"/>
              </a:rPr>
              <a:t>   mit dem Bedürfnis nach Unterwerfung bzw. narzißtischer Abhängigkeit von</a:t>
            </a:r>
            <a:br>
              <a:rPr lang="de-DE" sz="1600" dirty="0" smtClean="0">
                <a:latin typeface="Arial" pitchFamily="34" charset="0"/>
                <a:cs typeface="Arial" pitchFamily="34" charset="0"/>
              </a:rPr>
            </a:br>
            <a:r>
              <a:rPr lang="de-DE" sz="1600" dirty="0" smtClean="0">
                <a:latin typeface="Arial" pitchFamily="34" charset="0"/>
                <a:cs typeface="Arial" pitchFamily="34" charset="0"/>
              </a:rPr>
              <a:t>   sie bewundernden PatientInnen (Bedürftigkeit)</a:t>
            </a:r>
          </a:p>
          <a:p>
            <a:pPr lvl="0">
              <a:buFont typeface="Wingdings" pitchFamily="2" charset="2"/>
              <a:buChar char="§"/>
            </a:pP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Unbewußter</a:t>
            </a:r>
            <a:r>
              <a:rPr lang="de-DE" sz="1600" dirty="0" smtClean="0">
                <a:latin typeface="Arial" pitchFamily="34" charset="0"/>
                <a:cs typeface="Arial" pitchFamily="34" charset="0"/>
              </a:rPr>
              <a:t>) Versuch die Beziehung durch Mißbrauch zu beenden:</a:t>
            </a:r>
            <a:br>
              <a:rPr lang="de-DE" sz="1600" dirty="0" smtClean="0">
                <a:latin typeface="Arial" pitchFamily="34" charset="0"/>
                <a:cs typeface="Arial" pitchFamily="34" charset="0"/>
              </a:rPr>
            </a:br>
            <a:r>
              <a:rPr lang="de-DE" sz="1600" dirty="0" smtClean="0">
                <a:latin typeface="Arial" pitchFamily="34" charset="0"/>
                <a:cs typeface="Arial" pitchFamily="34" charset="0"/>
              </a:rPr>
              <a:t>   PatientInnen 'loswerden', die Ohnmachtsgefühle auslösen</a:t>
            </a:r>
          </a:p>
          <a:p>
            <a:pPr lvl="0">
              <a:buFont typeface="Wingdings" pitchFamily="2" charset="2"/>
              <a:buChar char="§"/>
            </a:pP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Unbewußter</a:t>
            </a:r>
            <a:r>
              <a:rPr lang="de-DE" sz="1600" dirty="0" smtClean="0">
                <a:latin typeface="Arial" pitchFamily="34" charset="0"/>
                <a:cs typeface="Arial" pitchFamily="34" charset="0"/>
              </a:rPr>
              <a:t>) Versuch die Beziehung durch (sexuellen) Mißbrauch zu</a:t>
            </a:r>
            <a:br>
              <a:rPr lang="de-DE" sz="1600" dirty="0" smtClean="0">
                <a:latin typeface="Arial" pitchFamily="34" charset="0"/>
                <a:cs typeface="Arial" pitchFamily="34" charset="0"/>
              </a:rPr>
            </a:br>
            <a:r>
              <a:rPr lang="de-DE" sz="1600" dirty="0" smtClean="0">
                <a:latin typeface="Arial" pitchFamily="34" charset="0"/>
                <a:cs typeface="Arial" pitchFamily="34" charset="0"/>
              </a:rPr>
              <a:t>   ‚beleben‘, die PatientInnen zu retten (getarnt als ‚Liebe‘)</a:t>
            </a:r>
          </a:p>
          <a:p>
            <a:pPr lvl="0">
              <a:buFont typeface="Wingdings" pitchFamily="2" charset="2"/>
              <a:buChar char="§"/>
            </a:pPr>
            <a:r>
              <a:rPr lang="de-DE" sz="1600" dirty="0" smtClean="0">
                <a:latin typeface="Arial" pitchFamily="34" charset="0"/>
                <a:cs typeface="Arial" pitchFamily="34" charset="0"/>
              </a:rPr>
              <a:t> Aktuelle eigene Bedürfnisse der TherapeutInnen im Zusammenhang von</a:t>
            </a:r>
            <a:br>
              <a:rPr lang="de-DE" sz="1600" dirty="0" smtClean="0">
                <a:latin typeface="Arial" pitchFamily="34" charset="0"/>
                <a:cs typeface="Arial" pitchFamily="34" charset="0"/>
              </a:rPr>
            </a:br>
            <a:r>
              <a:rPr lang="de-DE" sz="1600" dirty="0" smtClean="0">
                <a:latin typeface="Arial" pitchFamily="34" charset="0"/>
                <a:cs typeface="Arial" pitchFamily="34" charset="0"/>
              </a:rPr>
              <a:t>   krisenhaften Lebensereignissen oder Entwicklungsübergängen (z. B.</a:t>
            </a:r>
            <a:br>
              <a:rPr lang="de-DE" sz="1600" dirty="0" smtClean="0">
                <a:latin typeface="Arial" pitchFamily="34" charset="0"/>
                <a:cs typeface="Arial" pitchFamily="34" charset="0"/>
              </a:rPr>
            </a:br>
            <a:r>
              <a:rPr lang="de-DE" sz="1600" dirty="0" smtClean="0">
                <a:latin typeface="Arial" pitchFamily="34" charset="0"/>
                <a:cs typeface="Arial" pitchFamily="34" charset="0"/>
              </a:rPr>
              <a:t>   Scheidung Krankheit, Alter)</a:t>
            </a:r>
            <a:endParaRPr lang="de-DE" sz="1600" dirty="0">
              <a:latin typeface="Arial" pitchFamily="34" charset="0"/>
              <a:cs typeface="Arial" pitchFamily="34" charset="0"/>
            </a:endParaRPr>
          </a:p>
        </p:txBody>
      </p:sp>
      <p:sp>
        <p:nvSpPr>
          <p:cNvPr id="19" name="Rechteck 18"/>
          <p:cNvSpPr/>
          <p:nvPr/>
        </p:nvSpPr>
        <p:spPr>
          <a:xfrm>
            <a:off x="683568" y="1268760"/>
            <a:ext cx="6768752" cy="400110"/>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3. </a:t>
            </a:r>
            <a:r>
              <a:rPr lang="de-DE" sz="2000" b="1" i="1" dirty="0" smtClean="0"/>
              <a:t>Psychologische Gründe (PsychotherapeutInnen)</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988840"/>
            <a:ext cx="7056784" cy="2539157"/>
          </a:xfrm>
          <a:prstGeom prst="rect">
            <a:avLst/>
          </a:prstGeom>
        </p:spPr>
        <p:txBody>
          <a:bodyPr wrap="square">
            <a:spAutoFit/>
          </a:bodyPr>
          <a:lstStyle/>
          <a:p>
            <a:r>
              <a:rPr lang="de-DE" b="1" i="1" dirty="0" smtClean="0">
                <a:latin typeface="Arial" pitchFamily="34" charset="0"/>
                <a:cs typeface="Arial" pitchFamily="34" charset="0"/>
              </a:rPr>
              <a:t>Juristische Ebene:</a:t>
            </a:r>
          </a:p>
          <a:p>
            <a:pPr lvl="0">
              <a:spcBef>
                <a:spcPts val="600"/>
              </a:spcBef>
              <a:buFont typeface="Wingdings" pitchFamily="2" charset="2"/>
              <a:buChar char="§"/>
            </a:pPr>
            <a:r>
              <a:rPr lang="de-DE" b="1" i="1" dirty="0" smtClean="0">
                <a:latin typeface="Arial" pitchFamily="34" charset="0"/>
                <a:cs typeface="Arial" pitchFamily="34" charset="0"/>
              </a:rPr>
              <a:t> Strafrecht</a:t>
            </a:r>
            <a:r>
              <a:rPr lang="de-DE" dirty="0" smtClean="0">
                <a:latin typeface="Arial" pitchFamily="34" charset="0"/>
                <a:cs typeface="Arial" pitchFamily="34" charset="0"/>
              </a:rPr>
              <a:t>: Strafgesetzbuch: § 203 StGB, § 174c StGB)</a:t>
            </a:r>
          </a:p>
          <a:p>
            <a:pPr lvl="0">
              <a:spcBef>
                <a:spcPts val="300"/>
              </a:spcBef>
              <a:buFont typeface="Wingdings" pitchFamily="2" charset="2"/>
              <a:buChar char="§"/>
            </a:pPr>
            <a:r>
              <a:rPr lang="de-DE" b="1" i="1" dirty="0" smtClean="0">
                <a:latin typeface="Arial" pitchFamily="34" charset="0"/>
                <a:cs typeface="Arial" pitchFamily="34" charset="0"/>
              </a:rPr>
              <a:t> Zivilrecht</a:t>
            </a:r>
            <a:r>
              <a:rPr lang="de-DE" dirty="0" smtClean="0">
                <a:latin typeface="Arial" pitchFamily="34" charset="0"/>
                <a:cs typeface="Arial" pitchFamily="34" charset="0"/>
              </a:rPr>
              <a:t>: Behandlungsvertrag, Schadensersatz)</a:t>
            </a:r>
          </a:p>
          <a:p>
            <a:pPr lvl="0">
              <a:spcBef>
                <a:spcPts val="300"/>
              </a:spcBef>
              <a:buFont typeface="Wingdings" pitchFamily="2" charset="2"/>
              <a:buChar char="§"/>
            </a:pPr>
            <a:r>
              <a:rPr lang="de-DE" b="1" i="1" dirty="0" smtClean="0">
                <a:latin typeface="Arial" pitchFamily="34" charset="0"/>
                <a:cs typeface="Arial" pitchFamily="34" charset="0"/>
              </a:rPr>
              <a:t> Berufsrecht</a:t>
            </a:r>
            <a:r>
              <a:rPr lang="de-DE" dirty="0" smtClean="0">
                <a:latin typeface="Arial" pitchFamily="34" charset="0"/>
                <a:cs typeface="Arial" pitchFamily="34" charset="0"/>
              </a:rPr>
              <a:t>: Berufsordnungen der Landesärzte- und Psycho-</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therapeutenkammern</a:t>
            </a:r>
            <a:r>
              <a:rPr lang="de-DE" dirty="0" smtClean="0">
                <a:latin typeface="Arial" pitchFamily="34" charset="0"/>
                <a:cs typeface="Arial" pitchFamily="34" charset="0"/>
              </a:rPr>
              <a:t>)</a:t>
            </a:r>
          </a:p>
          <a:p>
            <a:pPr lvl="0">
              <a:spcBef>
                <a:spcPts val="300"/>
              </a:spcBef>
              <a:buFont typeface="Wingdings" pitchFamily="2" charset="2"/>
              <a:buChar char="§"/>
            </a:pPr>
            <a:r>
              <a:rPr lang="de-DE" b="1" i="1" dirty="0" smtClean="0">
                <a:latin typeface="Arial" pitchFamily="34" charset="0"/>
                <a:cs typeface="Arial" pitchFamily="34" charset="0"/>
              </a:rPr>
              <a:t> Sozialrecht</a:t>
            </a:r>
            <a:r>
              <a:rPr lang="de-DE" dirty="0" smtClean="0">
                <a:latin typeface="Arial" pitchFamily="34" charset="0"/>
                <a:cs typeface="Arial" pitchFamily="34" charset="0"/>
              </a:rPr>
              <a:t>: PsychotherapeutInnen als </a:t>
            </a:r>
            <a:r>
              <a:rPr lang="de-DE" dirty="0" err="1" smtClean="0">
                <a:latin typeface="Arial" pitchFamily="34" charset="0"/>
                <a:cs typeface="Arial" pitchFamily="34" charset="0"/>
              </a:rPr>
              <a:t>LeistungserbringerInnen</a:t>
            </a:r>
            <a:r>
              <a:rPr lang="de-DE" dirty="0" smtClean="0">
                <a:latin typeface="Arial" pitchFamily="34" charset="0"/>
                <a:cs typeface="Arial" pitchFamily="34" charset="0"/>
              </a:rPr>
              <a:t/>
            </a:r>
            <a:br>
              <a:rPr lang="de-DE" dirty="0" smtClean="0">
                <a:latin typeface="Arial" pitchFamily="34" charset="0"/>
                <a:cs typeface="Arial" pitchFamily="34" charset="0"/>
              </a:rPr>
            </a:br>
            <a:r>
              <a:rPr lang="de-DE" dirty="0" smtClean="0">
                <a:latin typeface="Arial" pitchFamily="34" charset="0"/>
                <a:cs typeface="Arial" pitchFamily="34" charset="0"/>
              </a:rPr>
              <a:t>   im SGB V)</a:t>
            </a:r>
          </a:p>
          <a:p>
            <a:pPr lvl="0">
              <a:spcBef>
                <a:spcPts val="300"/>
              </a:spcBef>
              <a:buFont typeface="Wingdings" pitchFamily="2" charset="2"/>
              <a:buChar char="§"/>
            </a:pPr>
            <a:r>
              <a:rPr lang="de-DE" b="1" i="1" dirty="0" smtClean="0">
                <a:latin typeface="Arial" pitchFamily="34" charset="0"/>
                <a:cs typeface="Arial" pitchFamily="34" charset="0"/>
              </a:rPr>
              <a:t> Vereinsrecht</a:t>
            </a:r>
            <a:r>
              <a:rPr lang="de-DE" dirty="0" smtClean="0">
                <a:latin typeface="Arial" pitchFamily="34" charset="0"/>
                <a:cs typeface="Arial" pitchFamily="34" charset="0"/>
              </a:rPr>
              <a:t>: Institute e.V., Berufs- und Fachgesellschaften)</a:t>
            </a:r>
          </a:p>
        </p:txBody>
      </p:sp>
      <p:sp>
        <p:nvSpPr>
          <p:cNvPr id="19" name="Rechteck 18"/>
          <p:cNvSpPr/>
          <p:nvPr/>
        </p:nvSpPr>
        <p:spPr>
          <a:xfrm>
            <a:off x="683568" y="1268760"/>
            <a:ext cx="7776864" cy="646331"/>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4. Juristische Möglichkeiten sich im Falle einer Grenzverletzung</a:t>
            </a:r>
            <a:br>
              <a:rPr lang="de-DE" b="1" i="1" dirty="0" smtClean="0">
                <a:latin typeface="Arial" pitchFamily="34" charset="0"/>
                <a:cs typeface="Arial" pitchFamily="34" charset="0"/>
              </a:rPr>
            </a:br>
            <a:r>
              <a:rPr lang="de-DE" b="1" i="1" dirty="0" smtClean="0">
                <a:latin typeface="Arial" pitchFamily="34" charset="0"/>
                <a:cs typeface="Arial" pitchFamily="34" charset="0"/>
              </a:rPr>
              <a:t>    zu wehren  </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988840"/>
            <a:ext cx="7560840" cy="3177793"/>
          </a:xfrm>
          <a:prstGeom prst="rect">
            <a:avLst/>
          </a:prstGeom>
        </p:spPr>
        <p:txBody>
          <a:bodyPr wrap="square">
            <a:spAutoFit/>
          </a:bodyPr>
          <a:lstStyle/>
          <a:p>
            <a:pPr>
              <a:spcBef>
                <a:spcPts val="600"/>
              </a:spcBef>
            </a:pPr>
            <a:r>
              <a:rPr lang="de-DE" b="1" i="1" dirty="0" smtClean="0">
                <a:latin typeface="Arial" pitchFamily="34" charset="0"/>
                <a:cs typeface="Arial" pitchFamily="34" charset="0"/>
              </a:rPr>
              <a:t>Strafrecht</a:t>
            </a:r>
            <a:r>
              <a:rPr lang="de-DE" dirty="0" smtClean="0">
                <a:latin typeface="Arial" pitchFamily="34" charset="0"/>
                <a:cs typeface="Arial" pitchFamily="34" charset="0"/>
              </a:rPr>
              <a:t> (Strafgesetzbuch-StGB), § 174c StGB</a:t>
            </a:r>
          </a:p>
          <a:p>
            <a:pPr>
              <a:spcBef>
                <a:spcPts val="600"/>
              </a:spcBef>
            </a:pPr>
            <a:r>
              <a:rPr lang="de-DE" sz="1700" i="1" dirty="0" smtClean="0">
                <a:latin typeface="Arial" pitchFamily="34" charset="0"/>
                <a:cs typeface="Arial" pitchFamily="34" charset="0"/>
              </a:rPr>
              <a:t>Sexueller Mißbrauch unter Ausnutzung eines Beratungs-, Behandlungs- oder Betreuungsverhältnisses</a:t>
            </a:r>
          </a:p>
          <a:p>
            <a:pPr>
              <a:spcBef>
                <a:spcPts val="300"/>
              </a:spcBef>
            </a:pPr>
            <a:r>
              <a:rPr lang="de-DE" sz="1700" dirty="0" smtClean="0">
                <a:latin typeface="Arial" pitchFamily="34" charset="0"/>
                <a:cs typeface="Arial" pitchFamily="34" charset="0"/>
              </a:rPr>
              <a:t>(1) [sexuelle Handlungen an Person mit geistiger oder seelischen Krankheit oder Behinderung unter Mißbrauch des Beratungs-, Behandlungs- oder Betreuungsverhältnisses vornimmt oder an sich von ihr vornehmen </a:t>
            </a:r>
            <a:r>
              <a:rPr lang="de-DE" sz="1700" dirty="0" err="1" smtClean="0">
                <a:latin typeface="Arial" pitchFamily="34" charset="0"/>
                <a:cs typeface="Arial" pitchFamily="34" charset="0"/>
              </a:rPr>
              <a:t>läßt</a:t>
            </a:r>
            <a:r>
              <a:rPr lang="de-DE" sz="1700" dirty="0" smtClean="0">
                <a:latin typeface="Arial" pitchFamily="34" charset="0"/>
                <a:cs typeface="Arial" pitchFamily="34" charset="0"/>
              </a:rPr>
              <a:t>]</a:t>
            </a:r>
          </a:p>
          <a:p>
            <a:pPr>
              <a:spcBef>
                <a:spcPts val="300"/>
              </a:spcBef>
            </a:pPr>
            <a:r>
              <a:rPr lang="de-DE" sz="1700" dirty="0" smtClean="0">
                <a:latin typeface="Arial" pitchFamily="34" charset="0"/>
                <a:cs typeface="Arial" pitchFamily="34" charset="0"/>
              </a:rPr>
              <a:t>(2) Ebenso [Freiheitsstrafe von drei Monaten bis zu fünf Jahren] wird bestraft, wer sexuelle Handlungen an einer Person, die ihm zur psychotherapeutischen Behandlung anvertraut ist, unter Mißbrauch des Behandlungsverhältnisses vornimmt oder an sich von ihr vornehmen </a:t>
            </a:r>
            <a:r>
              <a:rPr lang="de-DE" sz="1700" dirty="0" err="1" smtClean="0">
                <a:latin typeface="Arial" pitchFamily="34" charset="0"/>
                <a:cs typeface="Arial" pitchFamily="34" charset="0"/>
              </a:rPr>
              <a:t>läßt</a:t>
            </a:r>
            <a:r>
              <a:rPr lang="de-DE" sz="1700" dirty="0" smtClean="0">
                <a:latin typeface="Arial" pitchFamily="34" charset="0"/>
                <a:cs typeface="Arial" pitchFamily="34" charset="0"/>
              </a:rPr>
              <a:t>.</a:t>
            </a:r>
          </a:p>
          <a:p>
            <a:pPr>
              <a:spcBef>
                <a:spcPts val="300"/>
              </a:spcBef>
            </a:pPr>
            <a:r>
              <a:rPr lang="de-DE" sz="1700" dirty="0" smtClean="0">
                <a:latin typeface="Arial" pitchFamily="34" charset="0"/>
                <a:cs typeface="Arial" pitchFamily="34" charset="0"/>
              </a:rPr>
              <a:t>(3) Der Versuch ist strafbar.</a:t>
            </a:r>
          </a:p>
        </p:txBody>
      </p:sp>
      <p:sp>
        <p:nvSpPr>
          <p:cNvPr id="19" name="Rechteck 18"/>
          <p:cNvSpPr/>
          <p:nvPr/>
        </p:nvSpPr>
        <p:spPr>
          <a:xfrm>
            <a:off x="683568" y="1268760"/>
            <a:ext cx="7776864" cy="646331"/>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4. Juristische Möglichkeiten sich im Falle einer Grenzverletzung</a:t>
            </a:r>
            <a:br>
              <a:rPr lang="de-DE" b="1" i="1" dirty="0" smtClean="0">
                <a:latin typeface="Arial" pitchFamily="34" charset="0"/>
                <a:cs typeface="Arial" pitchFamily="34" charset="0"/>
              </a:rPr>
            </a:br>
            <a:r>
              <a:rPr lang="de-DE" b="1" i="1" dirty="0" smtClean="0">
                <a:latin typeface="Arial" pitchFamily="34" charset="0"/>
                <a:cs typeface="Arial" pitchFamily="34" charset="0"/>
              </a:rPr>
              <a:t>    zu wehren  </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988840"/>
            <a:ext cx="7344816" cy="3270126"/>
          </a:xfrm>
          <a:prstGeom prst="rect">
            <a:avLst/>
          </a:prstGeom>
        </p:spPr>
        <p:txBody>
          <a:bodyPr wrap="square">
            <a:spAutoFit/>
          </a:bodyPr>
          <a:lstStyle/>
          <a:p>
            <a:pPr>
              <a:spcBef>
                <a:spcPts val="600"/>
              </a:spcBef>
            </a:pPr>
            <a:r>
              <a:rPr lang="de-DE" b="1" i="1" dirty="0" smtClean="0">
                <a:latin typeface="Arial" pitchFamily="34" charset="0"/>
                <a:cs typeface="Arial" pitchFamily="34" charset="0"/>
              </a:rPr>
              <a:t>Strafrecht</a:t>
            </a:r>
            <a:r>
              <a:rPr lang="de-DE" dirty="0" smtClean="0">
                <a:latin typeface="Arial" pitchFamily="34" charset="0"/>
                <a:cs typeface="Arial" pitchFamily="34" charset="0"/>
              </a:rPr>
              <a:t> (Strafgesetzbuch-StGB), § 203 StGB</a:t>
            </a:r>
          </a:p>
          <a:p>
            <a:pPr>
              <a:spcBef>
                <a:spcPts val="600"/>
              </a:spcBef>
            </a:pPr>
            <a:r>
              <a:rPr lang="de-DE" sz="1600" b="1" i="1" dirty="0" smtClean="0">
                <a:latin typeface="Arial" pitchFamily="34" charset="0"/>
                <a:cs typeface="Arial" pitchFamily="34" charset="0"/>
              </a:rPr>
              <a:t>Verletzung von Privatgeheimnissen</a:t>
            </a:r>
          </a:p>
          <a:p>
            <a:pPr>
              <a:spcBef>
                <a:spcPts val="300"/>
              </a:spcBef>
            </a:pPr>
            <a:r>
              <a:rPr lang="de-DE" sz="1600" dirty="0" smtClean="0">
                <a:latin typeface="Arial" pitchFamily="34" charset="0"/>
                <a:cs typeface="Arial" pitchFamily="34" charset="0"/>
              </a:rPr>
              <a:t>(1) Wer unbefugt ein fremdes Geheimnis, namentlich ein zum persönlichen Lebensbereich gehörendes Geheimnis oder ein Betriebs- oder Geschäftsgeheimnis, offenbart, das ihm als</a:t>
            </a:r>
          </a:p>
          <a:p>
            <a:pPr marL="522900" indent="-342900">
              <a:spcBef>
                <a:spcPts val="300"/>
              </a:spcBef>
              <a:buAutoNum type="arabicPeriod"/>
            </a:pPr>
            <a:r>
              <a:rPr lang="de-DE" sz="1600" dirty="0" smtClean="0">
                <a:latin typeface="Arial" pitchFamily="34" charset="0"/>
                <a:cs typeface="Arial" pitchFamily="34" charset="0"/>
              </a:rPr>
              <a:t>Arzt, Zahnarzt, Tierarzt, Apotheker oder Angehörigen eines anderen Heilberufs, der für die Berufsausübung oder die Führung der Berufsbezeichnung eine staatlich geregelte Ausbildung erfordert,</a:t>
            </a:r>
          </a:p>
          <a:p>
            <a:pPr marL="522900" indent="-342900">
              <a:buFontTx/>
              <a:buAutoNum type="arabicPeriod"/>
            </a:pPr>
            <a:r>
              <a:rPr lang="de-DE" sz="1600" dirty="0" smtClean="0">
                <a:latin typeface="Arial" pitchFamily="34" charset="0"/>
                <a:cs typeface="Arial" pitchFamily="34" charset="0"/>
              </a:rPr>
              <a:t>Berufspsychologen (…),</a:t>
            </a:r>
          </a:p>
          <a:p>
            <a:pPr marL="522900" indent="-342900"/>
            <a:r>
              <a:rPr lang="de-DE" sz="1600" dirty="0" smtClean="0">
                <a:latin typeface="Arial" pitchFamily="34" charset="0"/>
                <a:cs typeface="Arial" pitchFamily="34" charset="0"/>
              </a:rPr>
              <a:t>(…)</a:t>
            </a:r>
          </a:p>
          <a:p>
            <a:pPr>
              <a:spcBef>
                <a:spcPts val="300"/>
              </a:spcBef>
            </a:pPr>
            <a:r>
              <a:rPr lang="de-DE" sz="1600" dirty="0" smtClean="0">
                <a:latin typeface="Arial" pitchFamily="34" charset="0"/>
                <a:cs typeface="Arial" pitchFamily="34" charset="0"/>
              </a:rPr>
              <a:t>anvertraut worden oder sonst bekanntgeworden ist, wird mit Freiheitsstrafe bis zu einem Jahr oder mit Geldstrafe bestraft.</a:t>
            </a:r>
            <a:endParaRPr lang="de-DE" sz="1700" dirty="0" smtClean="0">
              <a:latin typeface="Arial" pitchFamily="34" charset="0"/>
              <a:cs typeface="Arial" pitchFamily="34" charset="0"/>
            </a:endParaRPr>
          </a:p>
        </p:txBody>
      </p:sp>
      <p:sp>
        <p:nvSpPr>
          <p:cNvPr id="19" name="Rechteck 18"/>
          <p:cNvSpPr/>
          <p:nvPr/>
        </p:nvSpPr>
        <p:spPr>
          <a:xfrm>
            <a:off x="683568" y="1268760"/>
            <a:ext cx="7776864" cy="646331"/>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4. Juristische Möglichkeiten sich im Falle einer Grenzverletzung</a:t>
            </a:r>
            <a:br>
              <a:rPr lang="de-DE" b="1" i="1" dirty="0" smtClean="0">
                <a:latin typeface="Arial" pitchFamily="34" charset="0"/>
                <a:cs typeface="Arial" pitchFamily="34" charset="0"/>
              </a:rPr>
            </a:br>
            <a:r>
              <a:rPr lang="de-DE" b="1" i="1" dirty="0" smtClean="0">
                <a:latin typeface="Arial" pitchFamily="34" charset="0"/>
                <a:cs typeface="Arial" pitchFamily="34" charset="0"/>
              </a:rPr>
              <a:t>    zu wehren  </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72816"/>
            <a:ext cx="7560840" cy="3754874"/>
          </a:xfrm>
          <a:prstGeom prst="rect">
            <a:avLst/>
          </a:prstGeom>
        </p:spPr>
        <p:txBody>
          <a:bodyPr wrap="square">
            <a:spAutoFit/>
          </a:bodyPr>
          <a:lstStyle/>
          <a:p>
            <a:pPr>
              <a:buFont typeface="Wingdings" pitchFamily="2" charset="2"/>
              <a:buChar char="§"/>
            </a:pPr>
            <a:r>
              <a:rPr lang="de-DE" sz="1400" b="1" i="1" dirty="0" smtClean="0">
                <a:latin typeface="Arial" pitchFamily="34" charset="0"/>
                <a:cs typeface="Arial" pitchFamily="34" charset="0"/>
              </a:rPr>
              <a:t> </a:t>
            </a:r>
            <a:r>
              <a:rPr lang="de-DE" sz="1700" b="1" i="1" dirty="0" smtClean="0">
                <a:latin typeface="Arial" pitchFamily="34" charset="0"/>
                <a:cs typeface="Arial" pitchFamily="34" charset="0"/>
              </a:rPr>
              <a:t>BLÄK</a:t>
            </a:r>
            <a:r>
              <a:rPr lang="de-DE" sz="1700" dirty="0" smtClean="0">
                <a:latin typeface="Arial" pitchFamily="34" charset="0"/>
                <a:cs typeface="Arial" pitchFamily="34" charset="0"/>
              </a:rPr>
              <a:t>: ärztliche PsychotherapeutInnen (Information und Amts-</a:t>
            </a:r>
            <a:br>
              <a:rPr lang="de-DE" sz="1700" dirty="0" smtClean="0">
                <a:latin typeface="Arial" pitchFamily="34" charset="0"/>
                <a:cs typeface="Arial" pitchFamily="34" charset="0"/>
              </a:rPr>
            </a:br>
            <a:r>
              <a:rPr lang="de-DE" sz="1700" dirty="0" smtClean="0">
                <a:latin typeface="Arial" pitchFamily="34" charset="0"/>
                <a:cs typeface="Arial" pitchFamily="34" charset="0"/>
              </a:rPr>
              <a:t>  </a:t>
            </a:r>
            <a:r>
              <a:rPr lang="de-DE" sz="1700" dirty="0" err="1" smtClean="0">
                <a:latin typeface="Arial" pitchFamily="34" charset="0"/>
                <a:cs typeface="Arial" pitchFamily="34" charset="0"/>
              </a:rPr>
              <a:t>ermittlung</a:t>
            </a:r>
            <a:r>
              <a:rPr lang="de-DE" sz="1700" dirty="0" smtClean="0">
                <a:latin typeface="Arial" pitchFamily="34" charset="0"/>
                <a:cs typeface="Arial" pitchFamily="34" charset="0"/>
              </a:rPr>
              <a:t>)</a:t>
            </a:r>
          </a:p>
          <a:p>
            <a:pPr lvl="0">
              <a:buFont typeface="Wingdings" pitchFamily="2" charset="2"/>
              <a:buChar char="§"/>
            </a:pPr>
            <a:r>
              <a:rPr lang="de-DE" sz="1700" b="1" i="1" dirty="0" smtClean="0">
                <a:latin typeface="Arial" pitchFamily="34" charset="0"/>
                <a:cs typeface="Arial" pitchFamily="34" charset="0"/>
              </a:rPr>
              <a:t> PTK Bayern</a:t>
            </a:r>
            <a:r>
              <a:rPr lang="de-DE" sz="1700" dirty="0" smtClean="0">
                <a:latin typeface="Arial" pitchFamily="34" charset="0"/>
                <a:cs typeface="Arial" pitchFamily="34" charset="0"/>
              </a:rPr>
              <a:t>: PP/KJP, Amtsermittlung bei schriftlicher Beschwerde (In-</a:t>
            </a:r>
            <a:br>
              <a:rPr lang="de-DE" sz="1700" dirty="0" smtClean="0">
                <a:latin typeface="Arial" pitchFamily="34" charset="0"/>
                <a:cs typeface="Arial" pitchFamily="34" charset="0"/>
              </a:rPr>
            </a:br>
            <a:r>
              <a:rPr lang="de-DE" sz="1700" dirty="0" smtClean="0">
                <a:latin typeface="Arial" pitchFamily="34" charset="0"/>
                <a:cs typeface="Arial" pitchFamily="34" charset="0"/>
              </a:rPr>
              <a:t>   </a:t>
            </a:r>
            <a:r>
              <a:rPr lang="de-DE" sz="1700" dirty="0" err="1" smtClean="0">
                <a:latin typeface="Arial" pitchFamily="34" charset="0"/>
                <a:cs typeface="Arial" pitchFamily="34" charset="0"/>
              </a:rPr>
              <a:t>formation</a:t>
            </a:r>
            <a:r>
              <a:rPr lang="de-DE" sz="1700" dirty="0" smtClean="0">
                <a:latin typeface="Arial" pitchFamily="34" charset="0"/>
                <a:cs typeface="Arial" pitchFamily="34" charset="0"/>
              </a:rPr>
              <a:t> und Amtsermittlung); </a:t>
            </a:r>
            <a:r>
              <a:rPr lang="de-DE" sz="1700" dirty="0" err="1" smtClean="0">
                <a:latin typeface="Arial" pitchFamily="34" charset="0"/>
                <a:cs typeface="Arial" pitchFamily="34" charset="0"/>
              </a:rPr>
              <a:t>niedrigschwellige</a:t>
            </a:r>
            <a:r>
              <a:rPr lang="de-DE" sz="1700" dirty="0" smtClean="0">
                <a:latin typeface="Arial" pitchFamily="34" charset="0"/>
                <a:cs typeface="Arial" pitchFamily="34" charset="0"/>
              </a:rPr>
              <a:t> Beratung bei Psycho-</a:t>
            </a:r>
            <a:br>
              <a:rPr lang="de-DE" sz="1700" dirty="0" smtClean="0">
                <a:latin typeface="Arial" pitchFamily="34" charset="0"/>
                <a:cs typeface="Arial" pitchFamily="34" charset="0"/>
              </a:rPr>
            </a:br>
            <a:r>
              <a:rPr lang="de-DE" sz="1700" dirty="0" smtClean="0">
                <a:latin typeface="Arial" pitchFamily="34" charset="0"/>
                <a:cs typeface="Arial" pitchFamily="34" charset="0"/>
              </a:rPr>
              <a:t>   </a:t>
            </a:r>
            <a:r>
              <a:rPr lang="de-DE" sz="1700" dirty="0" err="1" smtClean="0">
                <a:latin typeface="Arial" pitchFamily="34" charset="0"/>
                <a:cs typeface="Arial" pitchFamily="34" charset="0"/>
              </a:rPr>
              <a:t>therapeutInnen</a:t>
            </a:r>
            <a:r>
              <a:rPr lang="de-DE" sz="1700" dirty="0" smtClean="0">
                <a:latin typeface="Arial" pitchFamily="34" charset="0"/>
                <a:cs typeface="Arial" pitchFamily="34" charset="0"/>
              </a:rPr>
              <a:t> (ohne Amtsermittlung)</a:t>
            </a:r>
          </a:p>
          <a:p>
            <a:pPr lvl="0">
              <a:buFont typeface="Wingdings" pitchFamily="2" charset="2"/>
              <a:buChar char="§"/>
            </a:pPr>
            <a:r>
              <a:rPr lang="de-DE" sz="1700" b="1" i="1" dirty="0" smtClean="0">
                <a:latin typeface="Arial" pitchFamily="34" charset="0"/>
                <a:cs typeface="Arial" pitchFamily="34" charset="0"/>
              </a:rPr>
              <a:t> </a:t>
            </a:r>
            <a:r>
              <a:rPr lang="de-DE" sz="1700" b="1" i="1" dirty="0" err="1" smtClean="0">
                <a:latin typeface="Arial" pitchFamily="34" charset="0"/>
                <a:cs typeface="Arial" pitchFamily="34" charset="0"/>
              </a:rPr>
              <a:t>RechtsanwältInnen</a:t>
            </a:r>
            <a:r>
              <a:rPr lang="de-DE" sz="1700" dirty="0" smtClean="0">
                <a:latin typeface="Arial" pitchFamily="34" charset="0"/>
                <a:cs typeface="Arial" pitchFamily="34" charset="0"/>
              </a:rPr>
              <a:t> (Strafrecht, Medizinrecht mit Schwerpunkt Kunst-</a:t>
            </a:r>
            <a:br>
              <a:rPr lang="de-DE" sz="1700" dirty="0" smtClean="0">
                <a:latin typeface="Arial" pitchFamily="34" charset="0"/>
                <a:cs typeface="Arial" pitchFamily="34" charset="0"/>
              </a:rPr>
            </a:br>
            <a:r>
              <a:rPr lang="de-DE" sz="1700" dirty="0" smtClean="0">
                <a:latin typeface="Arial" pitchFamily="34" charset="0"/>
                <a:cs typeface="Arial" pitchFamily="34" charset="0"/>
              </a:rPr>
              <a:t>   bzw. Behandlungsfehler)</a:t>
            </a:r>
          </a:p>
          <a:p>
            <a:pPr lvl="0">
              <a:buFont typeface="Wingdings" pitchFamily="2" charset="2"/>
              <a:buChar char="§"/>
            </a:pPr>
            <a:r>
              <a:rPr lang="de-DE" sz="1700" b="1" i="1" dirty="0" smtClean="0">
                <a:latin typeface="Arial" pitchFamily="34" charset="0"/>
                <a:cs typeface="Arial" pitchFamily="34" charset="0"/>
              </a:rPr>
              <a:t> Vertrauensleute </a:t>
            </a:r>
            <a:r>
              <a:rPr lang="de-DE" sz="1700" dirty="0" smtClean="0">
                <a:latin typeface="Arial" pitchFamily="34" charset="0"/>
                <a:cs typeface="Arial" pitchFamily="34" charset="0"/>
              </a:rPr>
              <a:t>und</a:t>
            </a:r>
            <a:r>
              <a:rPr lang="de-DE" sz="1700" b="1" i="1" dirty="0" smtClean="0">
                <a:latin typeface="Arial" pitchFamily="34" charset="0"/>
                <a:cs typeface="Arial" pitchFamily="34" charset="0"/>
              </a:rPr>
              <a:t> Ethikkommissionen </a:t>
            </a:r>
            <a:r>
              <a:rPr lang="de-DE" sz="1700" dirty="0" smtClean="0">
                <a:latin typeface="Arial" pitchFamily="34" charset="0"/>
                <a:cs typeface="Arial" pitchFamily="34" charset="0"/>
              </a:rPr>
              <a:t>der psychotherapeutischen</a:t>
            </a:r>
            <a:br>
              <a:rPr lang="de-DE" sz="1700" dirty="0" smtClean="0">
                <a:latin typeface="Arial" pitchFamily="34" charset="0"/>
                <a:cs typeface="Arial" pitchFamily="34" charset="0"/>
              </a:rPr>
            </a:br>
            <a:r>
              <a:rPr lang="de-DE" sz="1700" dirty="0" smtClean="0">
                <a:latin typeface="Arial" pitchFamily="34" charset="0"/>
                <a:cs typeface="Arial" pitchFamily="34" charset="0"/>
              </a:rPr>
              <a:t>  </a:t>
            </a:r>
            <a:r>
              <a:rPr lang="de-DE" sz="1700" b="1" i="1" dirty="0" smtClean="0">
                <a:latin typeface="Arial" pitchFamily="34" charset="0"/>
                <a:cs typeface="Arial" pitchFamily="34" charset="0"/>
              </a:rPr>
              <a:t>(Ausbildungs-) Institute </a:t>
            </a:r>
            <a:r>
              <a:rPr lang="de-DE" sz="1700" dirty="0" smtClean="0">
                <a:latin typeface="Arial" pitchFamily="34" charset="0"/>
                <a:cs typeface="Arial" pitchFamily="34" charset="0"/>
              </a:rPr>
              <a:t>, wenn </a:t>
            </a:r>
            <a:r>
              <a:rPr lang="de-DE" sz="1700" dirty="0" err="1" smtClean="0">
                <a:latin typeface="Arial" pitchFamily="34" charset="0"/>
                <a:cs typeface="Arial" pitchFamily="34" charset="0"/>
              </a:rPr>
              <a:t>Behandler</a:t>
            </a:r>
            <a:r>
              <a:rPr lang="de-DE" sz="1700" dirty="0" smtClean="0">
                <a:latin typeface="Arial" pitchFamily="34" charset="0"/>
                <a:cs typeface="Arial" pitchFamily="34" charset="0"/>
              </a:rPr>
              <a:t> dort Mitglied ist</a:t>
            </a:r>
          </a:p>
          <a:p>
            <a:pPr lvl="0">
              <a:buFont typeface="Wingdings" pitchFamily="2" charset="2"/>
              <a:buChar char="§"/>
            </a:pPr>
            <a:r>
              <a:rPr lang="de-DE" sz="1700" b="1" i="1" dirty="0" smtClean="0">
                <a:latin typeface="Arial" pitchFamily="34" charset="0"/>
                <a:cs typeface="Arial" pitchFamily="34" charset="0"/>
              </a:rPr>
              <a:t> Vertrauensleute </a:t>
            </a:r>
            <a:r>
              <a:rPr lang="de-DE" sz="1700" dirty="0" smtClean="0">
                <a:latin typeface="Arial" pitchFamily="34" charset="0"/>
                <a:cs typeface="Arial" pitchFamily="34" charset="0"/>
              </a:rPr>
              <a:t>und</a:t>
            </a:r>
            <a:r>
              <a:rPr lang="de-DE" sz="1700" b="1" i="1" dirty="0" smtClean="0">
                <a:latin typeface="Arial" pitchFamily="34" charset="0"/>
                <a:cs typeface="Arial" pitchFamily="34" charset="0"/>
              </a:rPr>
              <a:t> Ethikkommissionen </a:t>
            </a:r>
            <a:r>
              <a:rPr lang="de-DE" sz="1700" dirty="0" smtClean="0">
                <a:latin typeface="Arial" pitchFamily="34" charset="0"/>
                <a:cs typeface="Arial" pitchFamily="34" charset="0"/>
              </a:rPr>
              <a:t>der</a:t>
            </a:r>
            <a:r>
              <a:rPr lang="de-DE" sz="1700" b="1" i="1" dirty="0" smtClean="0">
                <a:latin typeface="Arial" pitchFamily="34" charset="0"/>
                <a:cs typeface="Arial" pitchFamily="34" charset="0"/>
              </a:rPr>
              <a:t> Berufs- und Fach-</a:t>
            </a:r>
            <a:br>
              <a:rPr lang="de-DE" sz="1700" b="1" i="1" dirty="0" smtClean="0">
                <a:latin typeface="Arial" pitchFamily="34" charset="0"/>
                <a:cs typeface="Arial" pitchFamily="34" charset="0"/>
              </a:rPr>
            </a:br>
            <a:r>
              <a:rPr lang="de-DE" sz="1700" b="1" i="1" dirty="0" smtClean="0">
                <a:latin typeface="Arial" pitchFamily="34" charset="0"/>
                <a:cs typeface="Arial" pitchFamily="34" charset="0"/>
              </a:rPr>
              <a:t>   verbände</a:t>
            </a:r>
            <a:endParaRPr lang="de-DE" sz="1700" dirty="0" smtClean="0">
              <a:latin typeface="Arial" pitchFamily="34" charset="0"/>
              <a:cs typeface="Arial" pitchFamily="34" charset="0"/>
            </a:endParaRPr>
          </a:p>
          <a:p>
            <a:pPr lvl="0">
              <a:buFont typeface="Wingdings" pitchFamily="2" charset="2"/>
              <a:buChar char="§"/>
            </a:pPr>
            <a:r>
              <a:rPr lang="de-DE" sz="1700" b="1" i="1" dirty="0" smtClean="0">
                <a:latin typeface="Arial" pitchFamily="34" charset="0"/>
                <a:cs typeface="Arial" pitchFamily="34" charset="0"/>
              </a:rPr>
              <a:t> Gesundheitsberatungsstellen</a:t>
            </a:r>
            <a:r>
              <a:rPr lang="de-DE" sz="1700" dirty="0" smtClean="0">
                <a:latin typeface="Arial" pitchFamily="34" charset="0"/>
                <a:cs typeface="Arial" pitchFamily="34" charset="0"/>
              </a:rPr>
              <a:t> (München: Gesundheitsladen)</a:t>
            </a:r>
          </a:p>
          <a:p>
            <a:pPr lvl="0">
              <a:buFont typeface="Wingdings" pitchFamily="2" charset="2"/>
              <a:buChar char="§"/>
            </a:pPr>
            <a:r>
              <a:rPr lang="de-DE" sz="1700" dirty="0" smtClean="0">
                <a:latin typeface="Arial" pitchFamily="34" charset="0"/>
                <a:cs typeface="Arial" pitchFamily="34" charset="0"/>
              </a:rPr>
              <a:t> Neue </a:t>
            </a:r>
            <a:r>
              <a:rPr lang="de-DE" sz="1700" b="1" i="1" dirty="0" smtClean="0">
                <a:latin typeface="Arial" pitchFamily="34" charset="0"/>
                <a:cs typeface="Arial" pitchFamily="34" charset="0"/>
              </a:rPr>
              <a:t>Unabhängige Patientenberatung </a:t>
            </a:r>
            <a:r>
              <a:rPr lang="de-DE" sz="1700" dirty="0" smtClean="0">
                <a:latin typeface="Arial" pitchFamily="34" charset="0"/>
                <a:cs typeface="Arial" pitchFamily="34" charset="0"/>
              </a:rPr>
              <a:t>(UPD – Zusammenhang mit</a:t>
            </a:r>
            <a:br>
              <a:rPr lang="de-DE" sz="1700" dirty="0" smtClean="0">
                <a:latin typeface="Arial" pitchFamily="34" charset="0"/>
                <a:cs typeface="Arial" pitchFamily="34" charset="0"/>
              </a:rPr>
            </a:br>
            <a:r>
              <a:rPr lang="de-DE" sz="1700" dirty="0" smtClean="0">
                <a:latin typeface="Arial" pitchFamily="34" charset="0"/>
                <a:cs typeface="Arial" pitchFamily="34" charset="0"/>
              </a:rPr>
              <a:t>   </a:t>
            </a:r>
            <a:r>
              <a:rPr lang="de-DE" sz="1700" dirty="0" err="1" smtClean="0">
                <a:latin typeface="Arial" pitchFamily="34" charset="0"/>
                <a:cs typeface="Arial" pitchFamily="34" charset="0"/>
              </a:rPr>
              <a:t>sanvartis</a:t>
            </a:r>
            <a:r>
              <a:rPr lang="de-DE" sz="1700" dirty="0" smtClean="0">
                <a:latin typeface="Arial" pitchFamily="34" charset="0"/>
                <a:cs typeface="Arial" pitchFamily="34" charset="0"/>
              </a:rPr>
              <a:t>); </a:t>
            </a:r>
            <a:r>
              <a:rPr lang="de-DE" sz="1700" dirty="0" smtClean="0">
                <a:latin typeface="Arial" pitchFamily="34" charset="0"/>
                <a:cs typeface="Arial" pitchFamily="34" charset="0"/>
                <a:hlinkClick r:id="rId4"/>
              </a:rPr>
              <a:t>www.patientenberatung.de</a:t>
            </a:r>
            <a:endParaRPr lang="de-DE" sz="1700" dirty="0" smtClean="0">
              <a:latin typeface="Arial" pitchFamily="34" charset="0"/>
              <a:cs typeface="Arial" pitchFamily="34" charset="0"/>
            </a:endParaRP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5. Beratungsmöglichkeiten</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6768752" cy="3893374"/>
          </a:xfrm>
          <a:prstGeom prst="rect">
            <a:avLst/>
          </a:prstGeom>
        </p:spPr>
        <p:txBody>
          <a:bodyPr wrap="square">
            <a:spAutoFit/>
          </a:bodyPr>
          <a:lstStyle/>
          <a:p>
            <a:r>
              <a:rPr lang="de-DE" i="1" dirty="0" smtClean="0">
                <a:latin typeface="Arial" pitchFamily="34" charset="0"/>
                <a:cs typeface="Arial" pitchFamily="34" charset="0"/>
              </a:rPr>
              <a:t>Beruf </a:t>
            </a:r>
            <a:r>
              <a:rPr lang="de-DE" i="1" dirty="0" err="1" smtClean="0">
                <a:latin typeface="Arial" pitchFamily="34" charset="0"/>
                <a:cs typeface="Arial" pitchFamily="34" charset="0"/>
              </a:rPr>
              <a:t>PsychotherapeutIn</a:t>
            </a:r>
            <a:r>
              <a:rPr lang="de-DE" dirty="0" smtClean="0">
                <a:latin typeface="Arial" pitchFamily="34" charset="0"/>
                <a:cs typeface="Arial" pitchFamily="34" charset="0"/>
              </a:rPr>
              <a:t>:</a:t>
            </a:r>
          </a:p>
          <a:p>
            <a:pPr lvl="0">
              <a:spcBef>
                <a:spcPts val="600"/>
              </a:spcBef>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ÄrztInnen</a:t>
            </a:r>
            <a:r>
              <a:rPr lang="de-DE" dirty="0" smtClean="0">
                <a:latin typeface="Arial" pitchFamily="34" charset="0"/>
                <a:cs typeface="Arial" pitchFamily="34" charset="0"/>
              </a:rPr>
              <a:t> (approbiert) mit psychotherapeutischer Qualifikation</a:t>
            </a:r>
          </a:p>
          <a:p>
            <a:pPr lvl="0">
              <a:spcBef>
                <a:spcPts val="600"/>
              </a:spcBef>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PsychologInnen</a:t>
            </a:r>
            <a:r>
              <a:rPr lang="de-DE" dirty="0" smtClean="0">
                <a:latin typeface="Arial" pitchFamily="34" charset="0"/>
                <a:cs typeface="Arial" pitchFamily="34" charset="0"/>
              </a:rPr>
              <a:t> (Diplom, BA/BSc &amp; MA/MSc) mit Ausbildung</a:t>
            </a:r>
            <a:br>
              <a:rPr lang="de-DE" dirty="0" smtClean="0">
                <a:latin typeface="Arial" pitchFamily="34" charset="0"/>
                <a:cs typeface="Arial" pitchFamily="34" charset="0"/>
              </a:rPr>
            </a:br>
            <a:r>
              <a:rPr lang="de-DE" dirty="0" smtClean="0">
                <a:latin typeface="Arial" pitchFamily="34" charset="0"/>
                <a:cs typeface="Arial" pitchFamily="34" charset="0"/>
              </a:rPr>
              <a:t>   zur Psychotherapeutin (approbiert)</a:t>
            </a:r>
          </a:p>
          <a:p>
            <a:pPr lvl="0">
              <a:spcBef>
                <a:spcPts val="600"/>
              </a:spcBef>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Pädagogische Berufe </a:t>
            </a:r>
            <a:r>
              <a:rPr lang="de-DE" dirty="0" smtClean="0">
                <a:latin typeface="Arial" pitchFamily="34" charset="0"/>
                <a:cs typeface="Arial" pitchFamily="34" charset="0"/>
              </a:rPr>
              <a:t>mit Ausbildung zur Kinder und Jugend-</a:t>
            </a:r>
            <a:br>
              <a:rPr lang="de-DE" dirty="0" smtClean="0">
                <a:latin typeface="Arial" pitchFamily="34" charset="0"/>
                <a:cs typeface="Arial" pitchFamily="34" charset="0"/>
              </a:rPr>
            </a:br>
            <a:r>
              <a:rPr lang="de-DE" dirty="0" smtClean="0">
                <a:latin typeface="Arial" pitchFamily="34" charset="0"/>
                <a:cs typeface="Arial" pitchFamily="34" charset="0"/>
              </a:rPr>
              <a:t>   lichenpsychotherapeutin (approbiert)</a:t>
            </a:r>
          </a:p>
          <a:p>
            <a:r>
              <a:rPr lang="de-DE" dirty="0" smtClean="0">
                <a:latin typeface="Arial" pitchFamily="34" charset="0"/>
                <a:cs typeface="Arial" pitchFamily="34" charset="0"/>
              </a:rPr>
              <a:t>	</a:t>
            </a:r>
          </a:p>
          <a:p>
            <a:r>
              <a:rPr lang="de-DE" sz="1600" dirty="0" smtClean="0">
                <a:latin typeface="Arial" pitchFamily="34" charset="0"/>
                <a:cs typeface="Arial" pitchFamily="34" charset="0"/>
              </a:rPr>
              <a:t>§ 1 Abs. 1 Psychotherapeutengesetz (Titelmißbrauch 132a StGB):</a:t>
            </a:r>
          </a:p>
          <a:p>
            <a:pPr marL="180000">
              <a:spcBef>
                <a:spcPts val="600"/>
              </a:spcBef>
            </a:pPr>
            <a:r>
              <a:rPr lang="de-DE" sz="1600" dirty="0" smtClean="0">
                <a:latin typeface="Arial" pitchFamily="34" charset="0"/>
                <a:cs typeface="Arial" pitchFamily="34" charset="0"/>
              </a:rPr>
              <a:t>Die Bezeichnung "Psychotherapeut" oder "Psychotherapeutin" darf</a:t>
            </a:r>
            <a:br>
              <a:rPr lang="de-DE" sz="1600" dirty="0" smtClean="0">
                <a:latin typeface="Arial" pitchFamily="34" charset="0"/>
                <a:cs typeface="Arial" pitchFamily="34" charset="0"/>
              </a:rPr>
            </a:br>
            <a:r>
              <a:rPr lang="de-DE" sz="1600" dirty="0" smtClean="0">
                <a:latin typeface="Arial" pitchFamily="34" charset="0"/>
                <a:cs typeface="Arial" pitchFamily="34" charset="0"/>
              </a:rPr>
              <a:t>von anderen Personen als Ärzten, Psychologischen Psycho-</a:t>
            </a:r>
            <a:r>
              <a:rPr lang="de-DE" sz="1600" dirty="0" err="1" smtClean="0">
                <a:latin typeface="Arial" pitchFamily="34" charset="0"/>
                <a:cs typeface="Arial" pitchFamily="34" charset="0"/>
              </a:rPr>
              <a:t>therapeuten</a:t>
            </a:r>
            <a:r>
              <a:rPr lang="de-DE" sz="1600" dirty="0" smtClean="0">
                <a:latin typeface="Arial" pitchFamily="34" charset="0"/>
                <a:cs typeface="Arial" pitchFamily="34" charset="0"/>
              </a:rPr>
              <a:t> oder Kinder- und Jugendlichenpsychotherapeuten nicht geführt werden.</a:t>
            </a:r>
          </a:p>
          <a:p>
            <a:pPr marL="180000">
              <a:spcBef>
                <a:spcPts val="600"/>
              </a:spcBef>
            </a:pPr>
            <a:r>
              <a:rPr lang="de-DE" sz="1600" dirty="0" smtClean="0">
                <a:latin typeface="Arial" pitchFamily="34" charset="0"/>
                <a:cs typeface="Arial" pitchFamily="34" charset="0"/>
              </a:rPr>
              <a:t>Sonderfall ÄrztInnen: psychotherapeutische Weiterbildung </a:t>
            </a: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72816"/>
            <a:ext cx="7056784" cy="3647152"/>
          </a:xfrm>
          <a:prstGeom prst="rect">
            <a:avLst/>
          </a:prstGeom>
        </p:spPr>
        <p:txBody>
          <a:bodyPr wrap="square">
            <a:spAutoFit/>
          </a:bodyPr>
          <a:lstStyle/>
          <a:p>
            <a:pPr lvl="0"/>
            <a:r>
              <a:rPr lang="de-DE" b="1" i="1" dirty="0" smtClean="0">
                <a:latin typeface="Arial" pitchFamily="34" charset="0"/>
                <a:cs typeface="Arial" pitchFamily="34" charset="0"/>
              </a:rPr>
              <a:t>Ethikverein e.V. Ethik in der Psychotherapie</a:t>
            </a:r>
            <a:endParaRPr lang="de-DE" dirty="0" smtClean="0">
              <a:latin typeface="Arial" pitchFamily="34" charset="0"/>
              <a:cs typeface="Arial" pitchFamily="34" charset="0"/>
            </a:endParaRPr>
          </a:p>
          <a:p>
            <a:pPr lvl="0">
              <a:spcBef>
                <a:spcPts val="600"/>
              </a:spcBef>
              <a:buFont typeface="Wingdings" pitchFamily="2" charset="2"/>
              <a:buChar char="§"/>
            </a:pPr>
            <a:r>
              <a:rPr lang="de-DE" dirty="0" smtClean="0">
                <a:latin typeface="Arial" pitchFamily="34" charset="0"/>
                <a:cs typeface="Arial" pitchFamily="34" charset="0"/>
              </a:rPr>
              <a:t> unabhängiger Verein, der seit 2004 deutschlandweit eine niedrig-</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schwellige</a:t>
            </a:r>
            <a:r>
              <a:rPr lang="de-DE" dirty="0" smtClean="0">
                <a:latin typeface="Arial" pitchFamily="34" charset="0"/>
                <a:cs typeface="Arial" pitchFamily="34" charset="0"/>
              </a:rPr>
              <a:t> Beratung zu ethischen Fragen in der Psychotherapie</a:t>
            </a:r>
            <a:br>
              <a:rPr lang="de-DE" dirty="0" smtClean="0">
                <a:latin typeface="Arial" pitchFamily="34" charset="0"/>
                <a:cs typeface="Arial" pitchFamily="34" charset="0"/>
              </a:rPr>
            </a:br>
            <a:r>
              <a:rPr lang="de-DE" dirty="0" smtClean="0">
                <a:latin typeface="Arial" pitchFamily="34" charset="0"/>
                <a:cs typeface="Arial" pitchFamily="34" charset="0"/>
              </a:rPr>
              <a:t>   anbietet</a:t>
            </a:r>
          </a:p>
          <a:p>
            <a:pPr lvl="0">
              <a:spcBef>
                <a:spcPts val="300"/>
              </a:spcBef>
              <a:buFont typeface="Wingdings" pitchFamily="2" charset="2"/>
              <a:buChar char="§"/>
            </a:pPr>
            <a:r>
              <a:rPr lang="de-DE" dirty="0" smtClean="0">
                <a:latin typeface="Arial" pitchFamily="34" charset="0"/>
                <a:cs typeface="Arial" pitchFamily="34" charset="0"/>
              </a:rPr>
              <a:t>Team aus erfahrenen PsychotherapeutInnen und Juristen</a:t>
            </a:r>
          </a:p>
          <a:p>
            <a:pPr lvl="0">
              <a:spcBef>
                <a:spcPts val="300"/>
              </a:spcBef>
              <a:buFont typeface="Wingdings" pitchFamily="2" charset="2"/>
              <a:buChar char="§"/>
            </a:pPr>
            <a:r>
              <a:rPr lang="de-DE" dirty="0" smtClean="0">
                <a:latin typeface="Arial" pitchFamily="34" charset="0"/>
                <a:cs typeface="Arial" pitchFamily="34" charset="0"/>
              </a:rPr>
              <a:t> richtet sich an PatientInnen, Angehörige und auch (Psycho-)</a:t>
            </a:r>
            <a:br>
              <a:rPr lang="de-DE" dirty="0" smtClean="0">
                <a:latin typeface="Arial" pitchFamily="34" charset="0"/>
                <a:cs typeface="Arial" pitchFamily="34" charset="0"/>
              </a:rPr>
            </a:br>
            <a:r>
              <a:rPr lang="de-DE" dirty="0" smtClean="0">
                <a:latin typeface="Arial" pitchFamily="34" charset="0"/>
                <a:cs typeface="Arial" pitchFamily="34" charset="0"/>
              </a:rPr>
              <a:t>   TherapeutInnen sowie Institutionen (MVZ, Kliniken, </a:t>
            </a:r>
            <a:r>
              <a:rPr lang="de-DE" dirty="0" err="1" smtClean="0">
                <a:latin typeface="Arial" pitchFamily="34" charset="0"/>
                <a:cs typeface="Arial" pitchFamily="34" charset="0"/>
              </a:rPr>
              <a:t>Wohnge</a:t>
            </a:r>
            <a:r>
              <a:rPr lang="de-DE" dirty="0" smtClean="0">
                <a:latin typeface="Arial" pitchFamily="34" charset="0"/>
                <a:cs typeface="Arial" pitchFamily="34" charset="0"/>
              </a:rPr>
              <a:t>-</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meinschaften</a:t>
            </a:r>
            <a:r>
              <a:rPr lang="de-DE" dirty="0" smtClean="0">
                <a:latin typeface="Arial" pitchFamily="34" charset="0"/>
                <a:cs typeface="Arial" pitchFamily="34" charset="0"/>
              </a:rPr>
              <a:t>, Beratungsstellen, Institute etc.)</a:t>
            </a:r>
          </a:p>
          <a:p>
            <a:pPr lvl="0">
              <a:spcBef>
                <a:spcPts val="300"/>
              </a:spcBef>
              <a:buFont typeface="Wingdings" pitchFamily="2" charset="2"/>
              <a:buChar char="§"/>
            </a:pPr>
            <a:r>
              <a:rPr lang="de-DE" dirty="0" smtClean="0">
                <a:latin typeface="Arial" pitchFamily="34" charset="0"/>
                <a:cs typeface="Arial" pitchFamily="34" charset="0"/>
              </a:rPr>
              <a:t> kostenlos, vertraulich, professionell und </a:t>
            </a:r>
            <a:r>
              <a:rPr lang="de-DE" dirty="0" err="1" smtClean="0">
                <a:latin typeface="Arial" pitchFamily="34" charset="0"/>
                <a:cs typeface="Arial" pitchFamily="34" charset="0"/>
              </a:rPr>
              <a:t>methoden</a:t>
            </a:r>
            <a:r>
              <a:rPr lang="de-DE" dirty="0" smtClean="0">
                <a:latin typeface="Arial" pitchFamily="34" charset="0"/>
                <a:cs typeface="Arial" pitchFamily="34" charset="0"/>
              </a:rPr>
              <a:t>- und </a:t>
            </a:r>
            <a:r>
              <a:rPr lang="de-DE" dirty="0" err="1" smtClean="0">
                <a:latin typeface="Arial" pitchFamily="34" charset="0"/>
                <a:cs typeface="Arial" pitchFamily="34" charset="0"/>
              </a:rPr>
              <a:t>ver</a:t>
            </a:r>
            <a:r>
              <a:rPr lang="de-DE" dirty="0" smtClean="0">
                <a:latin typeface="Arial" pitchFamily="34" charset="0"/>
                <a:cs typeface="Arial" pitchFamily="34" charset="0"/>
              </a:rPr>
              <a:t>-</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fahrensübergreifend</a:t>
            </a:r>
            <a:r>
              <a:rPr lang="de-DE" dirty="0" smtClean="0">
                <a:latin typeface="Arial" pitchFamily="34" charset="0"/>
                <a:cs typeface="Arial" pitchFamily="34" charset="0"/>
              </a:rPr>
              <a:t> (</a:t>
            </a:r>
            <a:r>
              <a:rPr lang="de-DE" dirty="0" err="1" smtClean="0">
                <a:latin typeface="Arial" pitchFamily="34" charset="0"/>
                <a:cs typeface="Arial" pitchFamily="34" charset="0"/>
              </a:rPr>
              <a:t>www</a:t>
            </a:r>
            <a:r>
              <a:rPr lang="de-DE" dirty="0" smtClean="0">
                <a:latin typeface="Arial" pitchFamily="34" charset="0"/>
                <a:cs typeface="Arial" pitchFamily="34" charset="0"/>
              </a:rPr>
              <a:t>. ethikverein.de)</a:t>
            </a:r>
          </a:p>
          <a:p>
            <a:pPr lvl="0">
              <a:spcBef>
                <a:spcPts val="300"/>
              </a:spcBef>
              <a:buFont typeface="Wingdings" pitchFamily="2" charset="2"/>
              <a:buChar char="§"/>
            </a:pPr>
            <a:r>
              <a:rPr lang="de-DE" dirty="0" smtClean="0">
                <a:latin typeface="Arial" pitchFamily="34" charset="0"/>
                <a:cs typeface="Arial" pitchFamily="34" charset="0"/>
              </a:rPr>
              <a:t> Finanzierung über Mitgliedsbeiträge und Spenden (Ratsuchende,</a:t>
            </a:r>
            <a:br>
              <a:rPr lang="de-DE" dirty="0" smtClean="0">
                <a:latin typeface="Arial" pitchFamily="34" charset="0"/>
                <a:cs typeface="Arial" pitchFamily="34" charset="0"/>
              </a:rPr>
            </a:br>
            <a:r>
              <a:rPr lang="de-DE" dirty="0" smtClean="0">
                <a:latin typeface="Arial" pitchFamily="34" charset="0"/>
                <a:cs typeface="Arial" pitchFamily="34" charset="0"/>
              </a:rPr>
              <a:t>   Privatpersonen, Institutionen)</a:t>
            </a: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6. Ethikverein</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pic>
        <p:nvPicPr>
          <p:cNvPr id="65538" name="Picture 2"/>
          <p:cNvPicPr>
            <a:picLocks noChangeAspect="1" noChangeArrowheads="1"/>
          </p:cNvPicPr>
          <p:nvPr/>
        </p:nvPicPr>
        <p:blipFill>
          <a:blip r:embed="rId4" cstate="print"/>
          <a:srcRect/>
          <a:stretch>
            <a:fillRect/>
          </a:stretch>
        </p:blipFill>
        <p:spPr bwMode="auto">
          <a:xfrm>
            <a:off x="683568" y="5517232"/>
            <a:ext cx="4032448" cy="71384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72816"/>
            <a:ext cx="7056784" cy="3716402"/>
          </a:xfrm>
          <a:prstGeom prst="rect">
            <a:avLst/>
          </a:prstGeom>
        </p:spPr>
        <p:txBody>
          <a:bodyPr wrap="square">
            <a:spAutoFit/>
          </a:bodyPr>
          <a:lstStyle/>
          <a:p>
            <a:pPr lvl="0"/>
            <a:r>
              <a:rPr lang="de-DE" b="1" i="1" dirty="0" smtClean="0">
                <a:latin typeface="Arial" pitchFamily="34" charset="0"/>
                <a:cs typeface="Arial" pitchFamily="34" charset="0"/>
              </a:rPr>
              <a:t>Ethikverein - Leitlinien</a:t>
            </a:r>
            <a:endParaRPr lang="de-DE" dirty="0" smtClean="0">
              <a:latin typeface="Arial" pitchFamily="34" charset="0"/>
              <a:cs typeface="Arial" pitchFamily="34" charset="0"/>
            </a:endParaRPr>
          </a:p>
          <a:p>
            <a:pPr>
              <a:spcBef>
                <a:spcPts val="300"/>
              </a:spcBef>
            </a:pPr>
            <a:r>
              <a:rPr lang="de-DE" sz="1400" dirty="0" smtClean="0">
                <a:latin typeface="Arial" pitchFamily="34" charset="0"/>
                <a:cs typeface="Arial" pitchFamily="34" charset="0"/>
              </a:rPr>
              <a:t>Als Psychotherapeut oder Psychotherapeutin achte ich die Würde und Integrität der Patientin oder des Patienten.</a:t>
            </a:r>
          </a:p>
          <a:p>
            <a:pPr>
              <a:spcBef>
                <a:spcPts val="300"/>
              </a:spcBef>
            </a:pPr>
            <a:r>
              <a:rPr lang="de-DE" sz="1400" dirty="0" smtClean="0">
                <a:latin typeface="Arial" pitchFamily="34" charset="0"/>
                <a:cs typeface="Arial" pitchFamily="34" charset="0"/>
              </a:rPr>
              <a:t>Ich verpflichte mich, folgende Grundsätze einzuhalten:</a:t>
            </a:r>
          </a:p>
          <a:p>
            <a:pPr>
              <a:spcBef>
                <a:spcPts val="300"/>
              </a:spcBef>
            </a:pPr>
            <a:r>
              <a:rPr lang="de-DE" sz="1400" dirty="0" smtClean="0">
                <a:latin typeface="Arial" pitchFamily="34" charset="0"/>
                <a:cs typeface="Arial" pitchFamily="34" charset="0"/>
              </a:rPr>
              <a:t>1. </a:t>
            </a:r>
            <a:r>
              <a:rPr lang="de-DE" sz="1400" b="1" i="1" dirty="0" smtClean="0">
                <a:latin typeface="Arial" pitchFamily="34" charset="0"/>
                <a:cs typeface="Arial" pitchFamily="34" charset="0"/>
              </a:rPr>
              <a:t>Aufklärungspflicht</a:t>
            </a:r>
            <a:r>
              <a:rPr lang="de-DE" sz="1400" dirty="0" smtClean="0">
                <a:latin typeface="Arial" pitchFamily="34" charset="0"/>
                <a:cs typeface="Arial" pitchFamily="34" charset="0"/>
              </a:rPr>
              <a:t>: Zu Beginn der Behandlung und jederzeit während der </a:t>
            </a:r>
            <a:r>
              <a:rPr lang="de-DE" sz="1400" dirty="0" err="1" smtClean="0">
                <a:latin typeface="Arial" pitchFamily="34" charset="0"/>
                <a:cs typeface="Arial" pitchFamily="34" charset="0"/>
              </a:rPr>
              <a:t>Behand</a:t>
            </a:r>
            <a:r>
              <a:rPr lang="de-DE" sz="1400" dirty="0" smtClean="0">
                <a:latin typeface="Arial" pitchFamily="34" charset="0"/>
                <a:cs typeface="Arial" pitchFamily="34" charset="0"/>
              </a:rPr>
              <a:t>-</a:t>
            </a:r>
            <a:br>
              <a:rPr lang="de-DE" sz="1400" dirty="0" smtClean="0">
                <a:latin typeface="Arial" pitchFamily="34" charset="0"/>
                <a:cs typeface="Arial" pitchFamily="34" charset="0"/>
              </a:rPr>
            </a:br>
            <a:r>
              <a:rPr lang="de-DE" sz="1400" dirty="0" smtClean="0">
                <a:latin typeface="Arial" pitchFamily="34" charset="0"/>
                <a:cs typeface="Arial" pitchFamily="34" charset="0"/>
              </a:rPr>
              <a:t>    </a:t>
            </a:r>
            <a:r>
              <a:rPr lang="de-DE" sz="1400" dirty="0" err="1" smtClean="0">
                <a:latin typeface="Arial" pitchFamily="34" charset="0"/>
                <a:cs typeface="Arial" pitchFamily="34" charset="0"/>
              </a:rPr>
              <a:t>lung</a:t>
            </a:r>
            <a:r>
              <a:rPr lang="de-DE" sz="1400" dirty="0" smtClean="0">
                <a:latin typeface="Arial" pitchFamily="34" charset="0"/>
                <a:cs typeface="Arial" pitchFamily="34" charset="0"/>
              </a:rPr>
              <a:t> kläre ich meine PatientInnen über Inhalt, Form, Dauer, Ziel und Kosten der </a:t>
            </a:r>
            <a:br>
              <a:rPr lang="de-DE" sz="1400" dirty="0" smtClean="0">
                <a:latin typeface="Arial" pitchFamily="34" charset="0"/>
                <a:cs typeface="Arial" pitchFamily="34" charset="0"/>
              </a:rPr>
            </a:br>
            <a:r>
              <a:rPr lang="de-DE" sz="1400" dirty="0" smtClean="0">
                <a:latin typeface="Arial" pitchFamily="34" charset="0"/>
                <a:cs typeface="Arial" pitchFamily="34" charset="0"/>
              </a:rPr>
              <a:t>    Therapie auf.</a:t>
            </a:r>
          </a:p>
          <a:p>
            <a:r>
              <a:rPr lang="de-DE" sz="1400" dirty="0" smtClean="0">
                <a:latin typeface="Arial" pitchFamily="34" charset="0"/>
                <a:cs typeface="Arial" pitchFamily="34" charset="0"/>
              </a:rPr>
              <a:t>2. </a:t>
            </a:r>
            <a:r>
              <a:rPr lang="de-DE" sz="1400" b="1" i="1" dirty="0" smtClean="0">
                <a:latin typeface="Arial" pitchFamily="34" charset="0"/>
                <a:cs typeface="Arial" pitchFamily="34" charset="0"/>
              </a:rPr>
              <a:t>Machtgefälle</a:t>
            </a:r>
            <a:r>
              <a:rPr lang="de-DE" sz="1400" dirty="0" smtClean="0">
                <a:latin typeface="Arial" pitchFamily="34" charset="0"/>
                <a:cs typeface="Arial" pitchFamily="34" charset="0"/>
              </a:rPr>
              <a:t>: Ich bin mir bewusst, dass in jeder psychotherapeutischen Behandlung</a:t>
            </a:r>
            <a:br>
              <a:rPr lang="de-DE" sz="1400" dirty="0" smtClean="0">
                <a:latin typeface="Arial" pitchFamily="34" charset="0"/>
                <a:cs typeface="Arial" pitchFamily="34" charset="0"/>
              </a:rPr>
            </a:br>
            <a:r>
              <a:rPr lang="de-DE" sz="1400" dirty="0" smtClean="0">
                <a:latin typeface="Arial" pitchFamily="34" charset="0"/>
                <a:cs typeface="Arial" pitchFamily="34" charset="0"/>
              </a:rPr>
              <a:t>    oder Ausbildung (Selbsterfahrung, Supervision, Weiterbildung mit Selbsterfahrungs-</a:t>
            </a:r>
            <a:br>
              <a:rPr lang="de-DE" sz="1400" dirty="0" smtClean="0">
                <a:latin typeface="Arial" pitchFamily="34" charset="0"/>
                <a:cs typeface="Arial" pitchFamily="34" charset="0"/>
              </a:rPr>
            </a:br>
            <a:r>
              <a:rPr lang="de-DE" sz="1400" dirty="0" smtClean="0">
                <a:latin typeface="Arial" pitchFamily="34" charset="0"/>
                <a:cs typeface="Arial" pitchFamily="34" charset="0"/>
              </a:rPr>
              <a:t>    </a:t>
            </a:r>
            <a:r>
              <a:rPr lang="de-DE" sz="1400" dirty="0" err="1" smtClean="0">
                <a:latin typeface="Arial" pitchFamily="34" charset="0"/>
                <a:cs typeface="Arial" pitchFamily="34" charset="0"/>
              </a:rPr>
              <a:t>charakter</a:t>
            </a:r>
            <a:r>
              <a:rPr lang="de-DE" sz="1400" dirty="0" smtClean="0">
                <a:latin typeface="Arial" pitchFamily="34" charset="0"/>
                <a:cs typeface="Arial" pitchFamily="34" charset="0"/>
              </a:rPr>
              <a:t>) ein Machtgefälle besteht. Ich werde dieses Machtgefälle nicht miss-</a:t>
            </a:r>
            <a:br>
              <a:rPr lang="de-DE" sz="1400" dirty="0" smtClean="0">
                <a:latin typeface="Arial" pitchFamily="34" charset="0"/>
                <a:cs typeface="Arial" pitchFamily="34" charset="0"/>
              </a:rPr>
            </a:br>
            <a:r>
              <a:rPr lang="de-DE" sz="1400" dirty="0" smtClean="0">
                <a:latin typeface="Arial" pitchFamily="34" charset="0"/>
                <a:cs typeface="Arial" pitchFamily="34" charset="0"/>
              </a:rPr>
              <a:t>    brauchen.</a:t>
            </a:r>
          </a:p>
          <a:p>
            <a:r>
              <a:rPr lang="de-DE" sz="1400" dirty="0" smtClean="0">
                <a:latin typeface="Arial" pitchFamily="34" charset="0"/>
                <a:cs typeface="Arial" pitchFamily="34" charset="0"/>
              </a:rPr>
              <a:t>3. </a:t>
            </a:r>
            <a:r>
              <a:rPr lang="de-DE" sz="1400" b="1" i="1" dirty="0" smtClean="0">
                <a:latin typeface="Arial" pitchFamily="34" charset="0"/>
                <a:cs typeface="Arial" pitchFamily="34" charset="0"/>
              </a:rPr>
              <a:t>Verantwortung</a:t>
            </a:r>
            <a:r>
              <a:rPr lang="de-DE" sz="1400" dirty="0" smtClean="0">
                <a:latin typeface="Arial" pitchFamily="34" charset="0"/>
                <a:cs typeface="Arial" pitchFamily="34" charset="0"/>
              </a:rPr>
              <a:t>: Mir ist bewusst, dass intensive Fortbildung und Supervision </a:t>
            </a:r>
            <a:br>
              <a:rPr lang="de-DE" sz="1400" dirty="0" smtClean="0">
                <a:latin typeface="Arial" pitchFamily="34" charset="0"/>
                <a:cs typeface="Arial" pitchFamily="34" charset="0"/>
              </a:rPr>
            </a:br>
            <a:r>
              <a:rPr lang="de-DE" sz="1400" dirty="0" smtClean="0">
                <a:latin typeface="Arial" pitchFamily="34" charset="0"/>
                <a:cs typeface="Arial" pitchFamily="34" charset="0"/>
              </a:rPr>
              <a:t>    wichtiger Bestandteil qualifizierter Psychotherapie ist.</a:t>
            </a:r>
          </a:p>
          <a:p>
            <a:r>
              <a:rPr lang="de-DE" sz="1400" dirty="0" smtClean="0">
                <a:latin typeface="Arial" pitchFamily="34" charset="0"/>
                <a:cs typeface="Arial" pitchFamily="34" charset="0"/>
              </a:rPr>
              <a:t>    Die Verantwortung für jede Form von Machtmissbrauch und/oder </a:t>
            </a:r>
            <a:r>
              <a:rPr lang="de-DE" sz="1400" dirty="0" err="1" smtClean="0">
                <a:latin typeface="Arial" pitchFamily="34" charset="0"/>
                <a:cs typeface="Arial" pitchFamily="34" charset="0"/>
              </a:rPr>
              <a:t>Grenzüber</a:t>
            </a:r>
            <a:r>
              <a:rPr lang="de-DE" sz="1400" dirty="0" smtClean="0">
                <a:latin typeface="Arial" pitchFamily="34" charset="0"/>
                <a:cs typeface="Arial" pitchFamily="34" charset="0"/>
              </a:rPr>
              <a:t>-</a:t>
            </a:r>
            <a:br>
              <a:rPr lang="de-DE" sz="1400" dirty="0" smtClean="0">
                <a:latin typeface="Arial" pitchFamily="34" charset="0"/>
                <a:cs typeface="Arial" pitchFamily="34" charset="0"/>
              </a:rPr>
            </a:br>
            <a:r>
              <a:rPr lang="de-DE" sz="1400" dirty="0" smtClean="0">
                <a:latin typeface="Arial" pitchFamily="34" charset="0"/>
                <a:cs typeface="Arial" pitchFamily="34" charset="0"/>
              </a:rPr>
              <a:t>    </a:t>
            </a:r>
            <a:r>
              <a:rPr lang="de-DE" sz="1400" dirty="0" err="1" smtClean="0">
                <a:latin typeface="Arial" pitchFamily="34" charset="0"/>
                <a:cs typeface="Arial" pitchFamily="34" charset="0"/>
              </a:rPr>
              <a:t>schreitung</a:t>
            </a:r>
            <a:r>
              <a:rPr lang="de-DE" sz="1400" dirty="0" smtClean="0">
                <a:latin typeface="Arial" pitchFamily="34" charset="0"/>
                <a:cs typeface="Arial" pitchFamily="34" charset="0"/>
              </a:rPr>
              <a:t> in einer psychotherapeutischen Behandlung oder Ausbildung liegt </a:t>
            </a:r>
            <a:br>
              <a:rPr lang="de-DE" sz="1400" dirty="0" smtClean="0">
                <a:latin typeface="Arial" pitchFamily="34" charset="0"/>
                <a:cs typeface="Arial" pitchFamily="34" charset="0"/>
              </a:rPr>
            </a:br>
            <a:r>
              <a:rPr lang="de-DE" sz="1400" dirty="0" smtClean="0">
                <a:latin typeface="Arial" pitchFamily="34" charset="0"/>
                <a:cs typeface="Arial" pitchFamily="34" charset="0"/>
              </a:rPr>
              <a:t>    ausschließlich bei mir.</a:t>
            </a: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5. Beratungsmöglichkeiten</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pic>
        <p:nvPicPr>
          <p:cNvPr id="9" name="Picture 2"/>
          <p:cNvPicPr>
            <a:picLocks noChangeAspect="1" noChangeArrowheads="1"/>
          </p:cNvPicPr>
          <p:nvPr/>
        </p:nvPicPr>
        <p:blipFill>
          <a:blip r:embed="rId4" cstate="print"/>
          <a:srcRect/>
          <a:stretch>
            <a:fillRect/>
          </a:stretch>
        </p:blipFill>
        <p:spPr bwMode="auto">
          <a:xfrm>
            <a:off x="683568" y="5517232"/>
            <a:ext cx="4032448" cy="71384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72816"/>
            <a:ext cx="7056784" cy="3754874"/>
          </a:xfrm>
          <a:prstGeom prst="rect">
            <a:avLst/>
          </a:prstGeom>
        </p:spPr>
        <p:txBody>
          <a:bodyPr wrap="square">
            <a:spAutoFit/>
          </a:bodyPr>
          <a:lstStyle/>
          <a:p>
            <a:pPr lvl="0"/>
            <a:r>
              <a:rPr lang="de-DE" b="1" i="1" dirty="0" smtClean="0">
                <a:latin typeface="Arial" pitchFamily="34" charset="0"/>
                <a:cs typeface="Arial" pitchFamily="34" charset="0"/>
              </a:rPr>
              <a:t>Ethikverein – Leitlinien</a:t>
            </a:r>
            <a:endParaRPr lang="de-DE" dirty="0" smtClean="0">
              <a:latin typeface="Arial" pitchFamily="34" charset="0"/>
              <a:cs typeface="Arial" pitchFamily="34" charset="0"/>
            </a:endParaRPr>
          </a:p>
          <a:p>
            <a:pPr>
              <a:spcBef>
                <a:spcPts val="300"/>
              </a:spcBef>
            </a:pPr>
            <a:r>
              <a:rPr lang="de-DE" sz="1400" dirty="0" smtClean="0">
                <a:latin typeface="Arial" pitchFamily="34" charset="0"/>
                <a:cs typeface="Arial" pitchFamily="34" charset="0"/>
              </a:rPr>
              <a:t>4. </a:t>
            </a:r>
            <a:r>
              <a:rPr lang="de-DE" sz="1400" b="1" i="1" dirty="0" smtClean="0">
                <a:latin typeface="Arial" pitchFamily="34" charset="0"/>
                <a:cs typeface="Arial" pitchFamily="34" charset="0"/>
              </a:rPr>
              <a:t>Abstinenzregeln</a:t>
            </a:r>
            <a:r>
              <a:rPr lang="de-DE" sz="1400" dirty="0" smtClean="0">
                <a:latin typeface="Arial" pitchFamily="34" charset="0"/>
                <a:cs typeface="Arial" pitchFamily="34" charset="0"/>
              </a:rPr>
              <a:t>: In einer psychotherapeutischen Behandlung oder Ausbildung </a:t>
            </a:r>
            <a:br>
              <a:rPr lang="de-DE" sz="1400" dirty="0" smtClean="0">
                <a:latin typeface="Arial" pitchFamily="34" charset="0"/>
                <a:cs typeface="Arial" pitchFamily="34" charset="0"/>
              </a:rPr>
            </a:br>
            <a:r>
              <a:rPr lang="de-DE" sz="1400" dirty="0" smtClean="0">
                <a:latin typeface="Arial" pitchFamily="34" charset="0"/>
                <a:cs typeface="Arial" pitchFamily="34" charset="0"/>
              </a:rPr>
              <a:t>    gehe ich mit den mir anvertrauten Personen keine privaten, beruflichen oder öko-</a:t>
            </a:r>
            <a:br>
              <a:rPr lang="de-DE" sz="1400" dirty="0" smtClean="0">
                <a:latin typeface="Arial" pitchFamily="34" charset="0"/>
                <a:cs typeface="Arial" pitchFamily="34" charset="0"/>
              </a:rPr>
            </a:br>
            <a:r>
              <a:rPr lang="de-DE" sz="1400" dirty="0" smtClean="0">
                <a:latin typeface="Arial" pitchFamily="34" charset="0"/>
                <a:cs typeface="Arial" pitchFamily="34" charset="0"/>
              </a:rPr>
              <a:t>    </a:t>
            </a:r>
            <a:r>
              <a:rPr lang="de-DE" sz="1400" dirty="0" err="1" smtClean="0">
                <a:latin typeface="Arial" pitchFamily="34" charset="0"/>
                <a:cs typeface="Arial" pitchFamily="34" charset="0"/>
              </a:rPr>
              <a:t>nomischen</a:t>
            </a:r>
            <a:r>
              <a:rPr lang="de-DE" sz="1400" dirty="0" smtClean="0">
                <a:latin typeface="Arial" pitchFamily="34" charset="0"/>
                <a:cs typeface="Arial" pitchFamily="34" charset="0"/>
              </a:rPr>
              <a:t> Abhängigkeitsverhältnisse ein.</a:t>
            </a:r>
          </a:p>
          <a:p>
            <a:pPr>
              <a:spcBef>
                <a:spcPts val="300"/>
              </a:spcBef>
            </a:pPr>
            <a:r>
              <a:rPr lang="de-DE" sz="1400" dirty="0" smtClean="0">
                <a:latin typeface="Arial" pitchFamily="34" charset="0"/>
                <a:cs typeface="Arial" pitchFamily="34" charset="0"/>
              </a:rPr>
              <a:t>    In einer psychotherapeutischen Behandlung oder Ausbildung unterlasse ich</a:t>
            </a:r>
            <a:br>
              <a:rPr lang="de-DE" sz="1400" dirty="0" smtClean="0">
                <a:latin typeface="Arial" pitchFamily="34" charset="0"/>
                <a:cs typeface="Arial" pitchFamily="34" charset="0"/>
              </a:rPr>
            </a:br>
            <a:r>
              <a:rPr lang="de-DE" sz="1400" dirty="0" smtClean="0">
                <a:latin typeface="Arial" pitchFamily="34" charset="0"/>
                <a:cs typeface="Arial" pitchFamily="34" charset="0"/>
              </a:rPr>
              <a:t>    narzisstischen Missbrauch, Manipulation, politische, weltanschauliche und religiöse </a:t>
            </a:r>
            <a:br>
              <a:rPr lang="de-DE" sz="1400" dirty="0" smtClean="0">
                <a:latin typeface="Arial" pitchFamily="34" charset="0"/>
                <a:cs typeface="Arial" pitchFamily="34" charset="0"/>
              </a:rPr>
            </a:br>
            <a:r>
              <a:rPr lang="de-DE" sz="1400" dirty="0" smtClean="0">
                <a:latin typeface="Arial" pitchFamily="34" charset="0"/>
                <a:cs typeface="Arial" pitchFamily="34" charset="0"/>
              </a:rPr>
              <a:t>    Indoktrination.</a:t>
            </a:r>
          </a:p>
          <a:p>
            <a:pPr>
              <a:spcBef>
                <a:spcPts val="300"/>
              </a:spcBef>
            </a:pPr>
            <a:r>
              <a:rPr lang="de-DE" sz="1400" dirty="0" smtClean="0">
                <a:latin typeface="Arial" pitchFamily="34" charset="0"/>
                <a:cs typeface="Arial" pitchFamily="34" charset="0"/>
              </a:rPr>
              <a:t>    In einer psychotherapeutischen Behandlung oder Ausbildung gehe ich keine </a:t>
            </a:r>
            <a:r>
              <a:rPr lang="de-DE" sz="1400" dirty="0" err="1" smtClean="0">
                <a:latin typeface="Arial" pitchFamily="34" charset="0"/>
                <a:cs typeface="Arial" pitchFamily="34" charset="0"/>
              </a:rPr>
              <a:t>sexu</a:t>
            </a:r>
            <a:r>
              <a:rPr lang="de-DE" sz="1400" dirty="0" smtClean="0">
                <a:latin typeface="Arial" pitchFamily="34" charset="0"/>
                <a:cs typeface="Arial" pitchFamily="34" charset="0"/>
              </a:rPr>
              <a:t>-</a:t>
            </a:r>
            <a:br>
              <a:rPr lang="de-DE" sz="1400" dirty="0" smtClean="0">
                <a:latin typeface="Arial" pitchFamily="34" charset="0"/>
                <a:cs typeface="Arial" pitchFamily="34" charset="0"/>
              </a:rPr>
            </a:br>
            <a:r>
              <a:rPr lang="de-DE" sz="1400" dirty="0" smtClean="0">
                <a:latin typeface="Arial" pitchFamily="34" charset="0"/>
                <a:cs typeface="Arial" pitchFamily="34" charset="0"/>
              </a:rPr>
              <a:t>    </a:t>
            </a:r>
            <a:r>
              <a:rPr lang="de-DE" sz="1400" dirty="0" err="1" smtClean="0">
                <a:latin typeface="Arial" pitchFamily="34" charset="0"/>
                <a:cs typeface="Arial" pitchFamily="34" charset="0"/>
              </a:rPr>
              <a:t>ellen</a:t>
            </a:r>
            <a:r>
              <a:rPr lang="de-DE" sz="1400" dirty="0" smtClean="0">
                <a:latin typeface="Arial" pitchFamily="34" charset="0"/>
                <a:cs typeface="Arial" pitchFamily="34" charset="0"/>
              </a:rPr>
              <a:t> Beziehungen mit meinen PatientInnen, </a:t>
            </a:r>
            <a:r>
              <a:rPr lang="de-DE" sz="1400" dirty="0" err="1" smtClean="0">
                <a:latin typeface="Arial" pitchFamily="34" charset="0"/>
                <a:cs typeface="Arial" pitchFamily="34" charset="0"/>
              </a:rPr>
              <a:t>AusbildungskandidatInnen</a:t>
            </a:r>
            <a:r>
              <a:rPr lang="de-DE" sz="1400" dirty="0" smtClean="0">
                <a:latin typeface="Arial" pitchFamily="34" charset="0"/>
                <a:cs typeface="Arial" pitchFamily="34" charset="0"/>
              </a:rPr>
              <a:t> und </a:t>
            </a:r>
            <a:br>
              <a:rPr lang="de-DE" sz="1400" dirty="0" smtClean="0">
                <a:latin typeface="Arial" pitchFamily="34" charset="0"/>
                <a:cs typeface="Arial" pitchFamily="34" charset="0"/>
              </a:rPr>
            </a:br>
            <a:r>
              <a:rPr lang="de-DE" sz="1400" dirty="0" smtClean="0">
                <a:latin typeface="Arial" pitchFamily="34" charset="0"/>
                <a:cs typeface="Arial" pitchFamily="34" charset="0"/>
              </a:rPr>
              <a:t>    </a:t>
            </a:r>
            <a:r>
              <a:rPr lang="de-DE" sz="1400" dirty="0" err="1" smtClean="0">
                <a:latin typeface="Arial" pitchFamily="34" charset="0"/>
                <a:cs typeface="Arial" pitchFamily="34" charset="0"/>
              </a:rPr>
              <a:t>SupervisandInnen</a:t>
            </a:r>
            <a:r>
              <a:rPr lang="de-DE" sz="1400" dirty="0" smtClean="0">
                <a:latin typeface="Arial" pitchFamily="34" charset="0"/>
                <a:cs typeface="Arial" pitchFamily="34" charset="0"/>
              </a:rPr>
              <a:t> ein. Ich beende eine psychotherapeutische Behandlung oder </a:t>
            </a:r>
            <a:br>
              <a:rPr lang="de-DE" sz="1400" dirty="0" smtClean="0">
                <a:latin typeface="Arial" pitchFamily="34" charset="0"/>
                <a:cs typeface="Arial" pitchFamily="34" charset="0"/>
              </a:rPr>
            </a:br>
            <a:r>
              <a:rPr lang="de-DE" sz="1400" dirty="0" smtClean="0">
                <a:latin typeface="Arial" pitchFamily="34" charset="0"/>
                <a:cs typeface="Arial" pitchFamily="34" charset="0"/>
              </a:rPr>
              <a:t>    Ausbildung nicht, um eine solche Beziehung einzugehen.</a:t>
            </a:r>
          </a:p>
          <a:p>
            <a:pPr>
              <a:spcBef>
                <a:spcPts val="300"/>
              </a:spcBef>
            </a:pPr>
            <a:r>
              <a:rPr lang="de-DE" sz="1400" dirty="0" smtClean="0">
                <a:latin typeface="Arial" pitchFamily="34" charset="0"/>
                <a:cs typeface="Arial" pitchFamily="34" charset="0"/>
              </a:rPr>
              <a:t>5. </a:t>
            </a:r>
            <a:r>
              <a:rPr lang="de-DE" sz="1400" b="1" i="1" dirty="0" smtClean="0">
                <a:latin typeface="Arial" pitchFamily="34" charset="0"/>
                <a:cs typeface="Arial" pitchFamily="34" charset="0"/>
              </a:rPr>
              <a:t>Karenzzeit</a:t>
            </a:r>
            <a:r>
              <a:rPr lang="de-DE" sz="1400" dirty="0" smtClean="0">
                <a:latin typeface="Arial" pitchFamily="34" charset="0"/>
                <a:cs typeface="Arial" pitchFamily="34" charset="0"/>
              </a:rPr>
              <a:t>: Die Verpflichtung zur Abstinenz gilt für einen Zeitraum von zwei Jahren </a:t>
            </a:r>
            <a:br>
              <a:rPr lang="de-DE" sz="1400" dirty="0" smtClean="0">
                <a:latin typeface="Arial" pitchFamily="34" charset="0"/>
                <a:cs typeface="Arial" pitchFamily="34" charset="0"/>
              </a:rPr>
            </a:br>
            <a:r>
              <a:rPr lang="de-DE" sz="1400" dirty="0" smtClean="0">
                <a:latin typeface="Arial" pitchFamily="34" charset="0"/>
                <a:cs typeface="Arial" pitchFamily="34" charset="0"/>
              </a:rPr>
              <a:t>    nach Ende der psychotherapeutischen Behandlung oder Ausbildung. Auch nach </a:t>
            </a:r>
            <a:br>
              <a:rPr lang="de-DE" sz="1400" dirty="0" smtClean="0">
                <a:latin typeface="Arial" pitchFamily="34" charset="0"/>
                <a:cs typeface="Arial" pitchFamily="34" charset="0"/>
              </a:rPr>
            </a:br>
            <a:r>
              <a:rPr lang="de-DE" sz="1400" dirty="0" smtClean="0">
                <a:latin typeface="Arial" pitchFamily="34" charset="0"/>
                <a:cs typeface="Arial" pitchFamily="34" charset="0"/>
              </a:rPr>
              <a:t>    Ablauf von zwei Jahren ist es ratsam, dass Therapeut und Patient vor Aufnahme </a:t>
            </a:r>
            <a:br>
              <a:rPr lang="de-DE" sz="1400" dirty="0" smtClean="0">
                <a:latin typeface="Arial" pitchFamily="34" charset="0"/>
                <a:cs typeface="Arial" pitchFamily="34" charset="0"/>
              </a:rPr>
            </a:br>
            <a:r>
              <a:rPr lang="de-DE" sz="1400" dirty="0" smtClean="0">
                <a:latin typeface="Arial" pitchFamily="34" charset="0"/>
                <a:cs typeface="Arial" pitchFamily="34" charset="0"/>
              </a:rPr>
              <a:t>    einer sexuellen Beziehung eine unabhängige, qualifizierte Supervision in Anspruch</a:t>
            </a:r>
            <a:br>
              <a:rPr lang="de-DE" sz="1400" dirty="0" smtClean="0">
                <a:latin typeface="Arial" pitchFamily="34" charset="0"/>
                <a:cs typeface="Arial" pitchFamily="34" charset="0"/>
              </a:rPr>
            </a:br>
            <a:r>
              <a:rPr lang="de-DE" sz="1400" dirty="0" smtClean="0">
                <a:latin typeface="Arial" pitchFamily="34" charset="0"/>
                <a:cs typeface="Arial" pitchFamily="34" charset="0"/>
              </a:rPr>
              <a:t>    nehmen.</a:t>
            </a: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5. Beratungsmöglichkeiten</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pic>
        <p:nvPicPr>
          <p:cNvPr id="9" name="Picture 2"/>
          <p:cNvPicPr>
            <a:picLocks noChangeAspect="1" noChangeArrowheads="1"/>
          </p:cNvPicPr>
          <p:nvPr/>
        </p:nvPicPr>
        <p:blipFill>
          <a:blip r:embed="rId4" cstate="print"/>
          <a:srcRect/>
          <a:stretch>
            <a:fillRect/>
          </a:stretch>
        </p:blipFill>
        <p:spPr bwMode="auto">
          <a:xfrm>
            <a:off x="683568" y="5517232"/>
            <a:ext cx="4032448" cy="71384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6768752" cy="3570208"/>
          </a:xfrm>
          <a:prstGeom prst="rect">
            <a:avLst/>
          </a:prstGeom>
        </p:spPr>
        <p:txBody>
          <a:bodyPr wrap="square">
            <a:spAutoFit/>
          </a:bodyPr>
          <a:lstStyle/>
          <a:p>
            <a:r>
              <a:rPr lang="de-DE" b="1" i="1" dirty="0" smtClean="0">
                <a:latin typeface="Arial" pitchFamily="34" charset="0"/>
                <a:cs typeface="Arial" pitchFamily="34" charset="0"/>
              </a:rPr>
              <a:t>Psychotherapie - Definition:</a:t>
            </a:r>
            <a:endParaRPr lang="de-DE" dirty="0" smtClean="0">
              <a:latin typeface="Arial" pitchFamily="34" charset="0"/>
              <a:cs typeface="Arial" pitchFamily="34" charset="0"/>
            </a:endParaRPr>
          </a:p>
          <a:p>
            <a:pPr lvl="0">
              <a:spcBef>
                <a:spcPts val="600"/>
              </a:spcBef>
            </a:pPr>
            <a:r>
              <a:rPr lang="de-DE" dirty="0" smtClean="0">
                <a:latin typeface="Arial" pitchFamily="34" charset="0"/>
                <a:cs typeface="Arial" pitchFamily="34" charset="0"/>
              </a:rPr>
              <a:t>Ausübung von Psychotherapie im Sinne dieses Gesetzes ist jede mittels wissenschaftlich anerkannter psychotherapeutischer Verfahren vorgenommene Tätigkeit zur Feststellung, Heilung oder Linderung von Störungen mit Krankheitswert, bei denen Psychotherapie indiziert ist. Im Rahmen einer </a:t>
            </a:r>
            <a:r>
              <a:rPr lang="de-DE" dirty="0" err="1" smtClean="0">
                <a:latin typeface="Arial" pitchFamily="34" charset="0"/>
                <a:cs typeface="Arial" pitchFamily="34" charset="0"/>
              </a:rPr>
              <a:t>psychothera-peutischen</a:t>
            </a:r>
            <a:r>
              <a:rPr lang="de-DE" dirty="0" smtClean="0">
                <a:latin typeface="Arial" pitchFamily="34" charset="0"/>
                <a:cs typeface="Arial" pitchFamily="34" charset="0"/>
              </a:rPr>
              <a:t> Behandlung ist eine somatische Abklärung herbei-zuführen. Zur Ausübung von Psychotherapie gehören nicht psychologische Tätigkeiten, die die Aufarbeitung und Über-</a:t>
            </a:r>
            <a:r>
              <a:rPr lang="de-DE" dirty="0" err="1" smtClean="0">
                <a:latin typeface="Arial" pitchFamily="34" charset="0"/>
                <a:cs typeface="Arial" pitchFamily="34" charset="0"/>
              </a:rPr>
              <a:t>windung</a:t>
            </a:r>
            <a:r>
              <a:rPr lang="de-DE" dirty="0" smtClean="0">
                <a:latin typeface="Arial" pitchFamily="34" charset="0"/>
                <a:cs typeface="Arial" pitchFamily="34" charset="0"/>
              </a:rPr>
              <a:t> sozialer Konflikte oder sonstige Zwecke außerhalb der Heilkunde zum Gegenstand haben.</a:t>
            </a:r>
          </a:p>
          <a:p>
            <a:pPr lvl="0">
              <a:spcBef>
                <a:spcPts val="600"/>
              </a:spcBef>
            </a:pPr>
            <a:r>
              <a:rPr lang="de-DE" dirty="0" smtClean="0">
                <a:latin typeface="Arial" pitchFamily="34" charset="0"/>
                <a:cs typeface="Arial" pitchFamily="34" charset="0"/>
              </a:rPr>
              <a:t>§ 1 Abs. 3 Psychotherapeutengesetz („</a:t>
            </a:r>
            <a:r>
              <a:rPr lang="de-DE" dirty="0" err="1" smtClean="0">
                <a:latin typeface="Arial" pitchFamily="34" charset="0"/>
                <a:cs typeface="Arial" pitchFamily="34" charset="0"/>
              </a:rPr>
              <a:t>Legaldefinition</a:t>
            </a:r>
            <a:r>
              <a:rPr lang="de-DE" dirty="0" smtClean="0">
                <a:latin typeface="Arial" pitchFamily="34" charset="0"/>
                <a:cs typeface="Arial" pitchFamily="34" charset="0"/>
              </a:rPr>
              <a:t>“)</a:t>
            </a:r>
            <a:endParaRPr lang="de-DE" sz="2000" i="1" dirty="0" smtClean="0">
              <a:solidFill>
                <a:schemeClr val="bg1">
                  <a:lumMod val="50000"/>
                </a:schemeClr>
              </a:solidFill>
              <a:latin typeface="Arial" pitchFamily="34" charset="0"/>
              <a:cs typeface="Arial" pitchFamily="34" charset="0"/>
            </a:endParaRP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6768752" cy="3562514"/>
          </a:xfrm>
          <a:prstGeom prst="rect">
            <a:avLst/>
          </a:prstGeom>
        </p:spPr>
        <p:txBody>
          <a:bodyPr wrap="square">
            <a:spAutoFit/>
          </a:bodyPr>
          <a:lstStyle/>
          <a:p>
            <a:r>
              <a:rPr lang="de-DE" i="1" dirty="0" smtClean="0">
                <a:latin typeface="Arial" pitchFamily="34" charset="0"/>
                <a:cs typeface="Arial" pitchFamily="34" charset="0"/>
              </a:rPr>
              <a:t>Psychotherapie - Wer darf Psychotherapie durchführen und wie?</a:t>
            </a:r>
          </a:p>
          <a:p>
            <a:pPr lvl="0">
              <a:spcBef>
                <a:spcPts val="600"/>
              </a:spcBef>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PsychotherapeutInnen</a:t>
            </a:r>
            <a:r>
              <a:rPr lang="de-DE" dirty="0" smtClean="0">
                <a:latin typeface="Arial" pitchFamily="34" charset="0"/>
                <a:cs typeface="Arial" pitchFamily="34" charset="0"/>
              </a:rPr>
              <a:t> (auf Facharztniveau)</a:t>
            </a:r>
          </a:p>
          <a:p>
            <a:pPr lvl="0">
              <a:spcBef>
                <a:spcPts val="300"/>
              </a:spcBef>
              <a:buFont typeface="Wingdings" pitchFamily="2" charset="2"/>
              <a:buChar char="§"/>
            </a:pPr>
            <a:r>
              <a:rPr lang="de-DE" dirty="0" smtClean="0">
                <a:latin typeface="Arial" pitchFamily="34" charset="0"/>
                <a:cs typeface="Arial" pitchFamily="34" charset="0"/>
              </a:rPr>
              <a:t> </a:t>
            </a:r>
            <a:r>
              <a:rPr lang="de-DE" b="1" i="1" dirty="0" err="1" smtClean="0">
                <a:latin typeface="Arial" pitchFamily="34" charset="0"/>
                <a:cs typeface="Arial" pitchFamily="34" charset="0"/>
              </a:rPr>
              <a:t>HeilpraktiklerInnen</a:t>
            </a:r>
            <a:r>
              <a:rPr lang="de-DE" dirty="0" smtClean="0">
                <a:latin typeface="Arial" pitchFamily="34" charset="0"/>
                <a:cs typeface="Arial" pitchFamily="34" charset="0"/>
              </a:rPr>
              <a:t> bzw. </a:t>
            </a:r>
            <a:r>
              <a:rPr lang="de-DE" dirty="0" err="1" smtClean="0">
                <a:latin typeface="Arial" pitchFamily="34" charset="0"/>
                <a:cs typeface="Arial" pitchFamily="34" charset="0"/>
              </a:rPr>
              <a:t>HeilpraktiklerInnen</a:t>
            </a:r>
            <a:r>
              <a:rPr lang="de-DE" dirty="0" smtClean="0">
                <a:latin typeface="Arial" pitchFamily="34" charset="0"/>
                <a:cs typeface="Arial" pitchFamily="34" charset="0"/>
              </a:rPr>
              <a:t> beschränkt auf</a:t>
            </a:r>
            <a:br>
              <a:rPr lang="de-DE" dirty="0" smtClean="0">
                <a:latin typeface="Arial" pitchFamily="34" charset="0"/>
                <a:cs typeface="Arial" pitchFamily="34" charset="0"/>
              </a:rPr>
            </a:br>
            <a:r>
              <a:rPr lang="de-DE" dirty="0" smtClean="0">
                <a:latin typeface="Arial" pitchFamily="34" charset="0"/>
                <a:cs typeface="Arial" pitchFamily="34" charset="0"/>
              </a:rPr>
              <a:t>   das Gebiet der Psychotherapie (keine Aus-/ Weiterbildungs-</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regelung</a:t>
            </a:r>
            <a:r>
              <a:rPr lang="de-DE" dirty="0" smtClean="0">
                <a:latin typeface="Arial" pitchFamily="34" charset="0"/>
                <a:cs typeface="Arial" pitchFamily="34" charset="0"/>
              </a:rPr>
              <a:t>; Prüfung am Gesundheitsamt)</a:t>
            </a:r>
          </a:p>
          <a:p>
            <a:pPr>
              <a:spcBef>
                <a:spcPts val="1200"/>
              </a:spcBef>
            </a:pPr>
            <a:r>
              <a:rPr lang="de-DE" b="1" i="1" dirty="0" smtClean="0">
                <a:latin typeface="Arial" pitchFamily="34" charset="0"/>
                <a:cs typeface="Arial" pitchFamily="34" charset="0"/>
              </a:rPr>
              <a:t>Psychotherapie - Privat-/Kassenpraxis (Berufs-/Sozialrecht)</a:t>
            </a:r>
          </a:p>
          <a:p>
            <a:pPr lvl="0">
              <a:spcBef>
                <a:spcPts val="600"/>
              </a:spcBef>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Privatpraxis</a:t>
            </a:r>
            <a:r>
              <a:rPr lang="de-DE" dirty="0" smtClean="0">
                <a:latin typeface="Arial" pitchFamily="34" charset="0"/>
                <a:cs typeface="Arial" pitchFamily="34" charset="0"/>
              </a:rPr>
              <a:t> (PsychotherapeutInnen auf Facharztniveau;</a:t>
            </a:r>
          </a:p>
          <a:p>
            <a:pPr lvl="0">
              <a:spcBef>
                <a:spcPts val="300"/>
              </a:spcBef>
              <a:buFont typeface="Wingdings" pitchFamily="2" charset="2"/>
              <a:buChar char="§"/>
            </a:pPr>
            <a:r>
              <a:rPr lang="de-DE" dirty="0" smtClean="0">
                <a:latin typeface="Arial" pitchFamily="34" charset="0"/>
                <a:cs typeface="Arial" pitchFamily="34" charset="0"/>
              </a:rPr>
              <a:t> </a:t>
            </a:r>
            <a:r>
              <a:rPr lang="de-DE" b="1" i="1" dirty="0" err="1" smtClean="0">
                <a:latin typeface="Arial" pitchFamily="34" charset="0"/>
                <a:cs typeface="Arial" pitchFamily="34" charset="0"/>
              </a:rPr>
              <a:t>HeilpraktikerInnen</a:t>
            </a:r>
            <a:endParaRPr lang="de-DE" b="1" i="1" dirty="0" smtClean="0">
              <a:latin typeface="Arial" pitchFamily="34" charset="0"/>
              <a:cs typeface="Arial" pitchFamily="34" charset="0"/>
            </a:endParaRPr>
          </a:p>
          <a:p>
            <a:pPr lvl="0">
              <a:spcBef>
                <a:spcPts val="300"/>
              </a:spcBef>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Kassenzulassung</a:t>
            </a:r>
            <a:r>
              <a:rPr lang="de-DE" dirty="0" smtClean="0">
                <a:latin typeface="Arial" pitchFamily="34" charset="0"/>
                <a:cs typeface="Arial" pitchFamily="34" charset="0"/>
              </a:rPr>
              <a:t> (PsychotherapeutInnen auf Facharzt-</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niveau</a:t>
            </a:r>
            <a:r>
              <a:rPr lang="de-DE" dirty="0" smtClean="0">
                <a:latin typeface="Arial" pitchFamily="34" charset="0"/>
                <a:cs typeface="Arial" pitchFamily="34" charset="0"/>
              </a:rPr>
              <a:t>, Fachkunde, Niederlassungsbeschränkung; Kauf einer</a:t>
            </a:r>
            <a:br>
              <a:rPr lang="de-DE" dirty="0" smtClean="0">
                <a:latin typeface="Arial" pitchFamily="34" charset="0"/>
                <a:cs typeface="Arial" pitchFamily="34" charset="0"/>
              </a:rPr>
            </a:br>
            <a:r>
              <a:rPr lang="de-DE" dirty="0" smtClean="0">
                <a:latin typeface="Arial" pitchFamily="34" charset="0"/>
                <a:cs typeface="Arial" pitchFamily="34" charset="0"/>
              </a:rPr>
              <a:t>   Praxis)</a:t>
            </a:r>
            <a:endParaRPr lang="de-DE" sz="2000" i="1" dirty="0" smtClean="0">
              <a:solidFill>
                <a:schemeClr val="bg1">
                  <a:lumMod val="50000"/>
                </a:schemeClr>
              </a:solidFill>
              <a:latin typeface="Arial" pitchFamily="34" charset="0"/>
              <a:cs typeface="Arial" pitchFamily="34" charset="0"/>
            </a:endParaRP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6768752" cy="4047262"/>
          </a:xfrm>
          <a:prstGeom prst="rect">
            <a:avLst/>
          </a:prstGeom>
        </p:spPr>
        <p:txBody>
          <a:bodyPr wrap="square">
            <a:spAutoFit/>
          </a:bodyPr>
          <a:lstStyle/>
          <a:p>
            <a:r>
              <a:rPr lang="de-DE" i="1" dirty="0" smtClean="0">
                <a:latin typeface="Arial" pitchFamily="34" charset="0"/>
                <a:cs typeface="Arial" pitchFamily="34" charset="0"/>
              </a:rPr>
              <a:t>Psychotherapie</a:t>
            </a:r>
            <a:r>
              <a:rPr lang="de-DE" dirty="0" smtClean="0">
                <a:latin typeface="Arial" pitchFamily="34" charset="0"/>
                <a:cs typeface="Arial" pitchFamily="34" charset="0"/>
              </a:rPr>
              <a:t> - </a:t>
            </a:r>
            <a:r>
              <a:rPr lang="de-DE" i="1" dirty="0" smtClean="0">
                <a:latin typeface="Arial" pitchFamily="34" charset="0"/>
                <a:cs typeface="Arial" pitchFamily="34" charset="0"/>
              </a:rPr>
              <a:t>als Behandlungsverfahren der Gesetzlichen Krankenkassen</a:t>
            </a:r>
            <a:endParaRPr lang="de-DE" dirty="0" smtClean="0">
              <a:latin typeface="Arial" pitchFamily="34" charset="0"/>
              <a:cs typeface="Arial" pitchFamily="34" charset="0"/>
            </a:endParaRPr>
          </a:p>
          <a:p>
            <a:pPr lvl="0">
              <a:spcBef>
                <a:spcPts val="600"/>
              </a:spcBef>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Psychotherapierichtlinie</a:t>
            </a:r>
            <a:r>
              <a:rPr lang="de-DE" dirty="0" smtClean="0">
                <a:latin typeface="Arial" pitchFamily="34" charset="0"/>
                <a:cs typeface="Arial" pitchFamily="34" charset="0"/>
              </a:rPr>
              <a:t>: Verhaltenstherapie, </a:t>
            </a:r>
            <a:r>
              <a:rPr lang="de-DE" dirty="0" err="1" smtClean="0">
                <a:latin typeface="Arial" pitchFamily="34" charset="0"/>
                <a:cs typeface="Arial" pitchFamily="34" charset="0"/>
              </a:rPr>
              <a:t>tiefenpsycho</a:t>
            </a:r>
            <a:r>
              <a:rPr lang="de-DE" dirty="0" smtClean="0">
                <a:latin typeface="Arial" pitchFamily="34" charset="0"/>
                <a:cs typeface="Arial" pitchFamily="34" charset="0"/>
              </a:rPr>
              <a:t>-</a:t>
            </a:r>
            <a:br>
              <a:rPr lang="de-DE" dirty="0" smtClean="0">
                <a:latin typeface="Arial" pitchFamily="34" charset="0"/>
                <a:cs typeface="Arial" pitchFamily="34" charset="0"/>
              </a:rPr>
            </a:br>
            <a:r>
              <a:rPr lang="de-DE" dirty="0" smtClean="0">
                <a:latin typeface="Arial" pitchFamily="34" charset="0"/>
                <a:cs typeface="Arial" pitchFamily="34" charset="0"/>
              </a:rPr>
              <a:t>   logisch fundierte Psychotherapie, analytische Psychotherapie</a:t>
            </a:r>
          </a:p>
          <a:p>
            <a:pPr lvl="0">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Kurzzeittherapie</a:t>
            </a:r>
            <a:r>
              <a:rPr lang="de-DE" dirty="0" smtClean="0">
                <a:latin typeface="Arial" pitchFamily="34" charset="0"/>
                <a:cs typeface="Arial" pitchFamily="34" charset="0"/>
              </a:rPr>
              <a:t> (25 Stunden) &amp; </a:t>
            </a:r>
            <a:r>
              <a:rPr lang="de-DE" b="1" i="1" dirty="0" smtClean="0">
                <a:latin typeface="Arial" pitchFamily="34" charset="0"/>
                <a:cs typeface="Arial" pitchFamily="34" charset="0"/>
              </a:rPr>
              <a:t>Langzeittherapie</a:t>
            </a:r>
            <a:r>
              <a:rPr lang="de-DE" dirty="0" smtClean="0">
                <a:latin typeface="Arial" pitchFamily="34" charset="0"/>
                <a:cs typeface="Arial" pitchFamily="34" charset="0"/>
              </a:rPr>
              <a:t> (VT: bis 80</a:t>
            </a:r>
            <a:br>
              <a:rPr lang="de-DE" dirty="0" smtClean="0">
                <a:latin typeface="Arial" pitchFamily="34" charset="0"/>
                <a:cs typeface="Arial" pitchFamily="34" charset="0"/>
              </a:rPr>
            </a:br>
            <a:r>
              <a:rPr lang="de-DE" dirty="0" smtClean="0">
                <a:latin typeface="Arial" pitchFamily="34" charset="0"/>
                <a:cs typeface="Arial" pitchFamily="34" charset="0"/>
              </a:rPr>
              <a:t>   Stunden/1 Wochenstunde, TP: bis 100/1-2, AP: bis 300: 2-3)</a:t>
            </a:r>
          </a:p>
          <a:p>
            <a:pPr lvl="0">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Antrag</a:t>
            </a:r>
            <a:r>
              <a:rPr lang="de-DE" dirty="0" smtClean="0">
                <a:latin typeface="Arial" pitchFamily="34" charset="0"/>
                <a:cs typeface="Arial" pitchFamily="34" charset="0"/>
              </a:rPr>
              <a:t> des Versicherten</a:t>
            </a:r>
          </a:p>
          <a:p>
            <a:pPr lvl="0">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Gutachterpflicht</a:t>
            </a:r>
            <a:r>
              <a:rPr lang="de-DE" dirty="0" smtClean="0">
                <a:latin typeface="Arial" pitchFamily="34" charset="0"/>
                <a:cs typeface="Arial" pitchFamily="34" charset="0"/>
              </a:rPr>
              <a:t> des </a:t>
            </a:r>
            <a:r>
              <a:rPr lang="de-DE" dirty="0" err="1" smtClean="0">
                <a:latin typeface="Arial" pitchFamily="34" charset="0"/>
                <a:cs typeface="Arial" pitchFamily="34" charset="0"/>
              </a:rPr>
              <a:t>Behandlers</a:t>
            </a:r>
            <a:r>
              <a:rPr lang="de-DE" dirty="0" smtClean="0">
                <a:latin typeface="Arial" pitchFamily="34" charset="0"/>
                <a:cs typeface="Arial" pitchFamily="34" charset="0"/>
              </a:rPr>
              <a:t>: (Ausnahme nur bei Kurz-</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zeittherapie</a:t>
            </a:r>
            <a:r>
              <a:rPr lang="de-DE" dirty="0" smtClean="0">
                <a:latin typeface="Arial" pitchFamily="34" charset="0"/>
                <a:cs typeface="Arial" pitchFamily="34" charset="0"/>
              </a:rPr>
              <a:t> und 2-Jahresfrist bei einer weiteren Kurzzeit-</a:t>
            </a:r>
            <a:br>
              <a:rPr lang="de-DE" dirty="0" smtClean="0">
                <a:latin typeface="Arial" pitchFamily="34" charset="0"/>
                <a:cs typeface="Arial" pitchFamily="34" charset="0"/>
              </a:rPr>
            </a:br>
            <a:r>
              <a:rPr lang="de-DE" dirty="0" smtClean="0">
                <a:latin typeface="Arial" pitchFamily="34" charset="0"/>
                <a:cs typeface="Arial" pitchFamily="34" charset="0"/>
              </a:rPr>
              <a:t>   </a:t>
            </a:r>
            <a:r>
              <a:rPr lang="de-DE" dirty="0" err="1" smtClean="0">
                <a:latin typeface="Arial" pitchFamily="34" charset="0"/>
                <a:cs typeface="Arial" pitchFamily="34" charset="0"/>
              </a:rPr>
              <a:t>therapie</a:t>
            </a:r>
            <a:r>
              <a:rPr lang="de-DE" dirty="0" smtClean="0">
                <a:latin typeface="Arial" pitchFamily="34" charset="0"/>
                <a:cs typeface="Arial" pitchFamily="34" charset="0"/>
              </a:rPr>
              <a:t>)</a:t>
            </a:r>
          </a:p>
          <a:p>
            <a:pPr lvl="0">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Beendigung</a:t>
            </a:r>
            <a:r>
              <a:rPr lang="de-DE" dirty="0" smtClean="0">
                <a:latin typeface="Arial" pitchFamily="34" charset="0"/>
                <a:cs typeface="Arial" pitchFamily="34" charset="0"/>
              </a:rPr>
              <a:t>, </a:t>
            </a:r>
            <a:r>
              <a:rPr lang="de-DE" b="1" i="1" dirty="0" smtClean="0">
                <a:latin typeface="Arial" pitchFamily="34" charset="0"/>
                <a:cs typeface="Arial" pitchFamily="34" charset="0"/>
              </a:rPr>
              <a:t>Abbruch</a:t>
            </a:r>
            <a:r>
              <a:rPr lang="de-DE" dirty="0" smtClean="0">
                <a:latin typeface="Arial" pitchFamily="34" charset="0"/>
                <a:cs typeface="Arial" pitchFamily="34" charset="0"/>
              </a:rPr>
              <a:t> und </a:t>
            </a:r>
            <a:r>
              <a:rPr lang="de-DE" b="1" i="1" dirty="0" smtClean="0">
                <a:latin typeface="Arial" pitchFamily="34" charset="0"/>
                <a:cs typeface="Arial" pitchFamily="34" charset="0"/>
              </a:rPr>
              <a:t>Therapeuten- bzw. Verfahrens-</a:t>
            </a:r>
            <a:br>
              <a:rPr lang="de-DE" b="1" i="1" dirty="0" smtClean="0">
                <a:latin typeface="Arial" pitchFamily="34" charset="0"/>
                <a:cs typeface="Arial" pitchFamily="34" charset="0"/>
              </a:rPr>
            </a:br>
            <a:r>
              <a:rPr lang="de-DE" b="1" i="1" dirty="0" smtClean="0">
                <a:latin typeface="Arial" pitchFamily="34" charset="0"/>
                <a:cs typeface="Arial" pitchFamily="34" charset="0"/>
              </a:rPr>
              <a:t>   wechsel</a:t>
            </a:r>
          </a:p>
          <a:p>
            <a:pPr lvl="0">
              <a:buFont typeface="Wingdings" pitchFamily="2" charset="2"/>
              <a:buChar char="§"/>
            </a:pPr>
            <a:r>
              <a:rPr lang="de-DE" dirty="0" smtClean="0">
                <a:latin typeface="Arial" pitchFamily="34" charset="0"/>
                <a:cs typeface="Arial" pitchFamily="34" charset="0"/>
              </a:rPr>
              <a:t> </a:t>
            </a:r>
            <a:r>
              <a:rPr lang="de-DE" b="1" i="1" dirty="0" smtClean="0">
                <a:latin typeface="Arial" pitchFamily="34" charset="0"/>
                <a:cs typeface="Arial" pitchFamily="34" charset="0"/>
              </a:rPr>
              <a:t>Keine Wartezeit </a:t>
            </a:r>
            <a:r>
              <a:rPr lang="de-DE" dirty="0" smtClean="0">
                <a:latin typeface="Arial" pitchFamily="34" charset="0"/>
                <a:cs typeface="Arial" pitchFamily="34" charset="0"/>
              </a:rPr>
              <a:t>zwischen </a:t>
            </a:r>
            <a:r>
              <a:rPr lang="de-DE" dirty="0" err="1" smtClean="0">
                <a:latin typeface="Arial" pitchFamily="34" charset="0"/>
                <a:cs typeface="Arial" pitchFamily="34" charset="0"/>
              </a:rPr>
              <a:t>Abschluß</a:t>
            </a:r>
            <a:r>
              <a:rPr lang="de-DE" dirty="0" smtClean="0">
                <a:latin typeface="Arial" pitchFamily="34" charset="0"/>
                <a:cs typeface="Arial" pitchFamily="34" charset="0"/>
              </a:rPr>
              <a:t> einer Psychotherapie und</a:t>
            </a:r>
            <a:br>
              <a:rPr lang="de-DE" dirty="0" smtClean="0">
                <a:latin typeface="Arial" pitchFamily="34" charset="0"/>
                <a:cs typeface="Arial" pitchFamily="34" charset="0"/>
              </a:rPr>
            </a:br>
            <a:r>
              <a:rPr lang="de-DE" dirty="0" smtClean="0">
                <a:latin typeface="Arial" pitchFamily="34" charset="0"/>
                <a:cs typeface="Arial" pitchFamily="34" charset="0"/>
              </a:rPr>
              <a:t>   Aufnahme einer weiteren Psychotherapie</a:t>
            </a:r>
            <a:endParaRPr lang="de-DE" sz="2000" i="1" dirty="0" smtClean="0">
              <a:solidFill>
                <a:schemeClr val="bg1">
                  <a:lumMod val="50000"/>
                </a:schemeClr>
              </a:solidFill>
              <a:latin typeface="Arial" pitchFamily="34" charset="0"/>
              <a:cs typeface="Arial" pitchFamily="34" charset="0"/>
            </a:endParaRP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7560840" cy="3293209"/>
          </a:xfrm>
          <a:prstGeom prst="rect">
            <a:avLst/>
          </a:prstGeom>
        </p:spPr>
        <p:txBody>
          <a:bodyPr wrap="square">
            <a:spAutoFit/>
          </a:bodyPr>
          <a:lstStyle/>
          <a:p>
            <a:r>
              <a:rPr lang="de-DE" i="1" dirty="0" smtClean="0">
                <a:latin typeface="Arial" pitchFamily="34" charset="0"/>
                <a:cs typeface="Arial" pitchFamily="34" charset="0"/>
              </a:rPr>
              <a:t>Psychotherapeutische Behandlung - Behandlungsvertrag (analog ärztliche Behandlung): § 630aff BGB</a:t>
            </a:r>
          </a:p>
          <a:p>
            <a:pPr>
              <a:spcBef>
                <a:spcPts val="600"/>
              </a:spcBef>
            </a:pPr>
            <a:r>
              <a:rPr lang="de-DE" dirty="0" smtClean="0">
                <a:latin typeface="Arial" pitchFamily="34" charset="0"/>
                <a:cs typeface="Arial" pitchFamily="34" charset="0"/>
              </a:rPr>
              <a:t>§ 630 a BGB: Vertragstypische Pflichten beim Behandlungsvertrag</a:t>
            </a:r>
          </a:p>
          <a:p>
            <a:r>
              <a:rPr lang="de-DE" dirty="0" smtClean="0">
                <a:latin typeface="Arial" pitchFamily="34" charset="0"/>
                <a:cs typeface="Arial" pitchFamily="34" charset="0"/>
              </a:rPr>
              <a:t>§ 630 b BGB: Anwendbare Vorschriften</a:t>
            </a:r>
          </a:p>
          <a:p>
            <a:r>
              <a:rPr lang="de-DE" dirty="0" smtClean="0">
                <a:latin typeface="Arial" pitchFamily="34" charset="0"/>
                <a:cs typeface="Arial" pitchFamily="34" charset="0"/>
              </a:rPr>
              <a:t>§ 630 c BGB: Mitwirkung der Vertragsparteien; Informationspflichten</a:t>
            </a:r>
          </a:p>
          <a:p>
            <a:r>
              <a:rPr lang="de-DE" dirty="0" smtClean="0">
                <a:latin typeface="Arial" pitchFamily="34" charset="0"/>
                <a:cs typeface="Arial" pitchFamily="34" charset="0"/>
              </a:rPr>
              <a:t>§ 630 d BGB: Einwilligung</a:t>
            </a:r>
          </a:p>
          <a:p>
            <a:r>
              <a:rPr lang="de-DE" dirty="0" smtClean="0">
                <a:latin typeface="Arial" pitchFamily="34" charset="0"/>
                <a:cs typeface="Arial" pitchFamily="34" charset="0"/>
              </a:rPr>
              <a:t>§ 630 e BGB: Aufklärungspflichten</a:t>
            </a:r>
          </a:p>
          <a:p>
            <a:r>
              <a:rPr lang="de-DE" dirty="0" smtClean="0">
                <a:latin typeface="Arial" pitchFamily="34" charset="0"/>
                <a:cs typeface="Arial" pitchFamily="34" charset="0"/>
              </a:rPr>
              <a:t>§ 630 f BGB:  Dokumentation der Behandlung</a:t>
            </a:r>
          </a:p>
          <a:p>
            <a:r>
              <a:rPr lang="de-DE" dirty="0" smtClean="0">
                <a:latin typeface="Arial" pitchFamily="34" charset="0"/>
                <a:cs typeface="Arial" pitchFamily="34" charset="0"/>
              </a:rPr>
              <a:t>§ 630 g BGB: Einsichtnahme in die Patientenakte</a:t>
            </a:r>
          </a:p>
          <a:p>
            <a:r>
              <a:rPr lang="de-DE" dirty="0" smtClean="0">
                <a:latin typeface="Arial" pitchFamily="34" charset="0"/>
                <a:cs typeface="Arial" pitchFamily="34" charset="0"/>
              </a:rPr>
              <a:t>§ 630 h BGB: Beweislast bei Haftung für Behandlungs- und</a:t>
            </a:r>
            <a:br>
              <a:rPr lang="de-DE" dirty="0" smtClean="0">
                <a:latin typeface="Arial" pitchFamily="34" charset="0"/>
                <a:cs typeface="Arial" pitchFamily="34" charset="0"/>
              </a:rPr>
            </a:br>
            <a:r>
              <a:rPr lang="de-DE" dirty="0" smtClean="0">
                <a:latin typeface="Arial" pitchFamily="34" charset="0"/>
                <a:cs typeface="Arial" pitchFamily="34" charset="0"/>
              </a:rPr>
              <a:t>                       Aufklärungsfehler</a:t>
            </a:r>
            <a:endParaRPr lang="de-DE" sz="2000" i="1" dirty="0" smtClean="0">
              <a:solidFill>
                <a:schemeClr val="bg1">
                  <a:lumMod val="50000"/>
                </a:schemeClr>
              </a:solidFill>
              <a:latin typeface="Arial" pitchFamily="34" charset="0"/>
              <a:cs typeface="Arial" pitchFamily="34" charset="0"/>
            </a:endParaRP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7560840" cy="4039567"/>
          </a:xfrm>
          <a:prstGeom prst="rect">
            <a:avLst/>
          </a:prstGeom>
        </p:spPr>
        <p:txBody>
          <a:bodyPr wrap="square">
            <a:spAutoFit/>
          </a:bodyPr>
          <a:lstStyle/>
          <a:p>
            <a:r>
              <a:rPr lang="de-DE" i="1" dirty="0" smtClean="0">
                <a:latin typeface="Arial" pitchFamily="34" charset="0"/>
                <a:cs typeface="Arial" pitchFamily="34" charset="0"/>
              </a:rPr>
              <a:t>Psychotherapeutische Behandlung – Behandlungsvertrag</a:t>
            </a:r>
            <a:endParaRPr lang="de-DE" dirty="0" smtClean="0">
              <a:latin typeface="Arial" pitchFamily="34" charset="0"/>
              <a:cs typeface="Arial" pitchFamily="34" charset="0"/>
            </a:endParaRPr>
          </a:p>
          <a:p>
            <a:pPr lvl="0">
              <a:spcBef>
                <a:spcPts val="600"/>
              </a:spcBef>
            </a:pPr>
            <a:r>
              <a:rPr lang="de-DE" sz="1600" b="1" i="1" dirty="0" smtClean="0">
                <a:latin typeface="Arial" pitchFamily="34" charset="0"/>
                <a:cs typeface="Arial" pitchFamily="34" charset="0"/>
              </a:rPr>
              <a:t>Pflichten der </a:t>
            </a:r>
            <a:r>
              <a:rPr lang="de-DE" sz="1600" b="1" i="1" dirty="0" err="1" smtClean="0">
                <a:latin typeface="Arial" pitchFamily="34" charset="0"/>
                <a:cs typeface="Arial" pitchFamily="34" charset="0"/>
              </a:rPr>
              <a:t>BehandlerInnen</a:t>
            </a:r>
            <a:endParaRPr lang="de-DE" sz="1600" b="1" i="1" dirty="0" smtClean="0">
              <a:latin typeface="Arial" pitchFamily="34" charset="0"/>
              <a:cs typeface="Arial" pitchFamily="34" charset="0"/>
            </a:endParaRPr>
          </a:p>
          <a:p>
            <a:pPr lvl="0">
              <a:spcBef>
                <a:spcPts val="300"/>
              </a:spcBef>
              <a:buFont typeface="Wingdings" pitchFamily="2" charset="2"/>
              <a:buChar char="§"/>
            </a:pPr>
            <a:r>
              <a:rPr lang="de-DE" sz="1500" dirty="0" smtClean="0">
                <a:latin typeface="Arial" pitchFamily="34" charset="0"/>
                <a:cs typeface="Arial" pitchFamily="34" charset="0"/>
              </a:rPr>
              <a:t> </a:t>
            </a:r>
            <a:r>
              <a:rPr lang="de-DE" sz="1500" b="1" i="1" dirty="0" smtClean="0">
                <a:latin typeface="Arial" pitchFamily="34" charset="0"/>
                <a:cs typeface="Arial" pitchFamily="34" charset="0"/>
              </a:rPr>
              <a:t>Information</a:t>
            </a:r>
            <a:r>
              <a:rPr lang="de-DE" sz="1500" dirty="0" smtClean="0">
                <a:latin typeface="Arial" pitchFamily="34" charset="0"/>
                <a:cs typeface="Arial" pitchFamily="34" charset="0"/>
              </a:rPr>
              <a:t> (mündlich, vor Beginn der Behandlung): Diagnose, für die Behandlung</a:t>
            </a:r>
            <a:br>
              <a:rPr lang="de-DE" sz="1500" dirty="0" smtClean="0">
                <a:latin typeface="Arial" pitchFamily="34" charset="0"/>
                <a:cs typeface="Arial" pitchFamily="34" charset="0"/>
              </a:rPr>
            </a:br>
            <a:r>
              <a:rPr lang="de-DE" sz="1500" dirty="0" smtClean="0">
                <a:latin typeface="Arial" pitchFamily="34" charset="0"/>
                <a:cs typeface="Arial" pitchFamily="34" charset="0"/>
              </a:rPr>
              <a:t>  wesentliche Umstände (emotionale Veränderung; Therapieverlauf,  </a:t>
            </a:r>
            <a:r>
              <a:rPr lang="de-DE" sz="1500" dirty="0" err="1" smtClean="0">
                <a:latin typeface="Arial" pitchFamily="34" charset="0"/>
                <a:cs typeface="Arial" pitchFamily="34" charset="0"/>
              </a:rPr>
              <a:t>Verschlechte</a:t>
            </a:r>
            <a:r>
              <a:rPr lang="de-DE" sz="1500" dirty="0" smtClean="0">
                <a:latin typeface="Arial" pitchFamily="34" charset="0"/>
                <a:cs typeface="Arial" pitchFamily="34" charset="0"/>
              </a:rPr>
              <a:t>-</a:t>
            </a:r>
            <a:br>
              <a:rPr lang="de-DE" sz="1500" dirty="0" smtClean="0">
                <a:latin typeface="Arial" pitchFamily="34" charset="0"/>
                <a:cs typeface="Arial" pitchFamily="34" charset="0"/>
              </a:rPr>
            </a:br>
            <a:r>
              <a:rPr lang="de-DE" sz="1500" dirty="0" smtClean="0">
                <a:latin typeface="Arial" pitchFamily="34" charset="0"/>
                <a:cs typeface="Arial" pitchFamily="34" charset="0"/>
              </a:rPr>
              <a:t>  </a:t>
            </a:r>
            <a:r>
              <a:rPr lang="de-DE" sz="1500" dirty="0" err="1" smtClean="0">
                <a:latin typeface="Arial" pitchFamily="34" charset="0"/>
                <a:cs typeface="Arial" pitchFamily="34" charset="0"/>
              </a:rPr>
              <a:t>rung</a:t>
            </a:r>
            <a:r>
              <a:rPr lang="de-DE" sz="1500" dirty="0" smtClean="0">
                <a:latin typeface="Arial" pitchFamily="34" charset="0"/>
                <a:cs typeface="Arial" pitchFamily="34" charset="0"/>
              </a:rPr>
              <a:t>/Besserung; Vorsicht bei lebensverändernden Entscheidungen), Kosten,</a:t>
            </a:r>
            <a:br>
              <a:rPr lang="de-DE" sz="1500" dirty="0" smtClean="0">
                <a:latin typeface="Arial" pitchFamily="34" charset="0"/>
                <a:cs typeface="Arial" pitchFamily="34" charset="0"/>
              </a:rPr>
            </a:br>
            <a:r>
              <a:rPr lang="de-DE" sz="1500" dirty="0" smtClean="0">
                <a:latin typeface="Arial" pitchFamily="34" charset="0"/>
                <a:cs typeface="Arial" pitchFamily="34" charset="0"/>
              </a:rPr>
              <a:t>  Besonderheiten (z. B. in </a:t>
            </a:r>
            <a:r>
              <a:rPr lang="de-DE" sz="1500" dirty="0" err="1" smtClean="0">
                <a:latin typeface="Arial" pitchFamily="34" charset="0"/>
                <a:cs typeface="Arial" pitchFamily="34" charset="0"/>
              </a:rPr>
              <a:t>BehandlerIn</a:t>
            </a:r>
            <a:r>
              <a:rPr lang="de-DE" sz="1500" dirty="0" smtClean="0">
                <a:latin typeface="Arial" pitchFamily="34" charset="0"/>
                <a:cs typeface="Arial" pitchFamily="34" charset="0"/>
              </a:rPr>
              <a:t> in Ausbildung)</a:t>
            </a:r>
          </a:p>
          <a:p>
            <a:pPr>
              <a:spcBef>
                <a:spcPts val="300"/>
              </a:spcBef>
              <a:buFont typeface="Wingdings" pitchFamily="2" charset="2"/>
              <a:buChar char="§"/>
            </a:pPr>
            <a:r>
              <a:rPr lang="de-DE" sz="1500" dirty="0" smtClean="0">
                <a:latin typeface="Arial" pitchFamily="34" charset="0"/>
                <a:cs typeface="Arial" pitchFamily="34" charset="0"/>
              </a:rPr>
              <a:t> </a:t>
            </a:r>
            <a:r>
              <a:rPr lang="de-DE" sz="1500" b="1" i="1" dirty="0" smtClean="0">
                <a:latin typeface="Arial" pitchFamily="34" charset="0"/>
                <a:cs typeface="Arial" pitchFamily="34" charset="0"/>
              </a:rPr>
              <a:t>Aufklärung </a:t>
            </a:r>
            <a:r>
              <a:rPr lang="de-DE" sz="1500" dirty="0" smtClean="0">
                <a:latin typeface="Arial" pitchFamily="34" charset="0"/>
                <a:cs typeface="Arial" pitchFamily="34" charset="0"/>
              </a:rPr>
              <a:t>(mündlich) über das jeweils angewandte Behandlungsverfahren (z.B.</a:t>
            </a:r>
            <a:br>
              <a:rPr lang="de-DE" sz="1500" dirty="0" smtClean="0">
                <a:latin typeface="Arial" pitchFamily="34" charset="0"/>
                <a:cs typeface="Arial" pitchFamily="34" charset="0"/>
              </a:rPr>
            </a:br>
            <a:r>
              <a:rPr lang="de-DE" sz="1500" dirty="0" smtClean="0">
                <a:latin typeface="Arial" pitchFamily="34" charset="0"/>
                <a:cs typeface="Arial" pitchFamily="34" charset="0"/>
              </a:rPr>
              <a:t>  Setting, Frequenz, Dauer der Behandlung; Behandlungsschritte mit Informationen</a:t>
            </a:r>
            <a:br>
              <a:rPr lang="de-DE" sz="1500" dirty="0" smtClean="0">
                <a:latin typeface="Arial" pitchFamily="34" charset="0"/>
                <a:cs typeface="Arial" pitchFamily="34" charset="0"/>
              </a:rPr>
            </a:br>
            <a:r>
              <a:rPr lang="de-DE" sz="1500" dirty="0" smtClean="0">
                <a:latin typeface="Arial" pitchFamily="34" charset="0"/>
                <a:cs typeface="Arial" pitchFamily="34" charset="0"/>
              </a:rPr>
              <a:t>  über deren Art und mögliche Risiken); alternative Behandlungsverfahren; Anhalten zur</a:t>
            </a:r>
            <a:br>
              <a:rPr lang="de-DE" sz="1500" dirty="0" smtClean="0">
                <a:latin typeface="Arial" pitchFamily="34" charset="0"/>
                <a:cs typeface="Arial" pitchFamily="34" charset="0"/>
              </a:rPr>
            </a:br>
            <a:r>
              <a:rPr lang="de-DE" sz="1500" dirty="0" smtClean="0">
                <a:latin typeface="Arial" pitchFamily="34" charset="0"/>
                <a:cs typeface="Arial" pitchFamily="34" charset="0"/>
              </a:rPr>
              <a:t>  Mitwirkung (z.B. sich in Krisensituationen schnell zu melden, Auskunft zu </a:t>
            </a:r>
            <a:r>
              <a:rPr lang="de-DE" sz="1500" dirty="0" err="1" smtClean="0">
                <a:latin typeface="Arial" pitchFamily="34" charset="0"/>
                <a:cs typeface="Arial" pitchFamily="34" charset="0"/>
              </a:rPr>
              <a:t>Medika</a:t>
            </a:r>
            <a:r>
              <a:rPr lang="de-DE" sz="1500" dirty="0" smtClean="0">
                <a:latin typeface="Arial" pitchFamily="34" charset="0"/>
                <a:cs typeface="Arial" pitchFamily="34" charset="0"/>
              </a:rPr>
              <a:t>-</a:t>
            </a:r>
            <a:br>
              <a:rPr lang="de-DE" sz="1500" dirty="0" smtClean="0">
                <a:latin typeface="Arial" pitchFamily="34" charset="0"/>
                <a:cs typeface="Arial" pitchFamily="34" charset="0"/>
              </a:rPr>
            </a:br>
            <a:r>
              <a:rPr lang="de-DE" sz="1500" dirty="0" smtClean="0">
                <a:latin typeface="Arial" pitchFamily="34" charset="0"/>
                <a:cs typeface="Arial" pitchFamily="34" charset="0"/>
              </a:rPr>
              <a:t>  </a:t>
            </a:r>
            <a:r>
              <a:rPr lang="de-DE" sz="1500" dirty="0" err="1" smtClean="0">
                <a:latin typeface="Arial" pitchFamily="34" charset="0"/>
                <a:cs typeface="Arial" pitchFamily="34" charset="0"/>
              </a:rPr>
              <a:t>menteneinnahme</a:t>
            </a:r>
            <a:r>
              <a:rPr lang="de-DE" sz="1500" dirty="0" smtClean="0">
                <a:latin typeface="Arial" pitchFamily="34" charset="0"/>
                <a:cs typeface="Arial" pitchFamily="34" charset="0"/>
              </a:rPr>
              <a:t>, Probleme offen ansprechen); Information über Umstände, die für</a:t>
            </a:r>
            <a:br>
              <a:rPr lang="de-DE" sz="1500" dirty="0" smtClean="0">
                <a:latin typeface="Arial" pitchFamily="34" charset="0"/>
                <a:cs typeface="Arial" pitchFamily="34" charset="0"/>
              </a:rPr>
            </a:br>
            <a:r>
              <a:rPr lang="de-DE" sz="1500" dirty="0" smtClean="0">
                <a:latin typeface="Arial" pitchFamily="34" charset="0"/>
                <a:cs typeface="Arial" pitchFamily="34" charset="0"/>
              </a:rPr>
              <a:t>  therapiegerechtes Verhalten und zur Vermeidung einer möglichen Selbstgefährdung</a:t>
            </a:r>
            <a:br>
              <a:rPr lang="de-DE" sz="1500" dirty="0" smtClean="0">
                <a:latin typeface="Arial" pitchFamily="34" charset="0"/>
                <a:cs typeface="Arial" pitchFamily="34" charset="0"/>
              </a:rPr>
            </a:br>
            <a:r>
              <a:rPr lang="de-DE" sz="1500" dirty="0" smtClean="0">
                <a:latin typeface="Arial" pitchFamily="34" charset="0"/>
                <a:cs typeface="Arial" pitchFamily="34" charset="0"/>
              </a:rPr>
              <a:t>  erforderlich sind</a:t>
            </a:r>
            <a:endParaRPr lang="de-DE" sz="1500" i="1" dirty="0" smtClean="0">
              <a:solidFill>
                <a:schemeClr val="bg1">
                  <a:lumMod val="50000"/>
                </a:schemeClr>
              </a:solidFill>
              <a:latin typeface="Arial" pitchFamily="34" charset="0"/>
              <a:cs typeface="Arial" pitchFamily="34" charset="0"/>
            </a:endParaRPr>
          </a:p>
          <a:p>
            <a:pPr lvl="0">
              <a:spcBef>
                <a:spcPts val="300"/>
              </a:spcBef>
              <a:buFont typeface="Wingdings" pitchFamily="2" charset="2"/>
              <a:buChar char="§"/>
            </a:pPr>
            <a:r>
              <a:rPr lang="de-DE" sz="1500" dirty="0" smtClean="0">
                <a:latin typeface="Arial" pitchFamily="34" charset="0"/>
                <a:cs typeface="Arial" pitchFamily="34" charset="0"/>
              </a:rPr>
              <a:t> </a:t>
            </a:r>
            <a:r>
              <a:rPr lang="de-DE" sz="1500" b="1" i="1" dirty="0" smtClean="0">
                <a:latin typeface="Arial" pitchFamily="34" charset="0"/>
                <a:cs typeface="Arial" pitchFamily="34" charset="0"/>
              </a:rPr>
              <a:t>Einwilligung</a:t>
            </a:r>
            <a:r>
              <a:rPr lang="de-DE" sz="1500" dirty="0" smtClean="0">
                <a:latin typeface="Arial" pitchFamily="34" charset="0"/>
                <a:cs typeface="Arial" pitchFamily="34" charset="0"/>
              </a:rPr>
              <a:t>: vor der Behandlung aber nach Information bzw. Aufklärung); </a:t>
            </a:r>
            <a:r>
              <a:rPr lang="de-DE" sz="1500" dirty="0" err="1" smtClean="0">
                <a:latin typeface="Arial" pitchFamily="34" charset="0"/>
                <a:cs typeface="Arial" pitchFamily="34" charset="0"/>
              </a:rPr>
              <a:t>Beson</a:t>
            </a:r>
            <a:r>
              <a:rPr lang="de-DE" sz="1500" dirty="0" smtClean="0">
                <a:latin typeface="Arial" pitchFamily="34" charset="0"/>
                <a:cs typeface="Arial" pitchFamily="34" charset="0"/>
              </a:rPr>
              <a:t>-</a:t>
            </a:r>
            <a:br>
              <a:rPr lang="de-DE" sz="1500" dirty="0" smtClean="0">
                <a:latin typeface="Arial" pitchFamily="34" charset="0"/>
                <a:cs typeface="Arial" pitchFamily="34" charset="0"/>
              </a:rPr>
            </a:br>
            <a:r>
              <a:rPr lang="de-DE" sz="1500" dirty="0" smtClean="0">
                <a:latin typeface="Arial" pitchFamily="34" charset="0"/>
                <a:cs typeface="Arial" pitchFamily="34" charset="0"/>
              </a:rPr>
              <a:t>  </a:t>
            </a:r>
            <a:r>
              <a:rPr lang="de-DE" sz="1500" dirty="0" err="1" smtClean="0">
                <a:latin typeface="Arial" pitchFamily="34" charset="0"/>
                <a:cs typeface="Arial" pitchFamily="34" charset="0"/>
              </a:rPr>
              <a:t>derheit</a:t>
            </a:r>
            <a:r>
              <a:rPr lang="de-DE" sz="1500" dirty="0" smtClean="0">
                <a:latin typeface="Arial" pitchFamily="34" charset="0"/>
                <a:cs typeface="Arial" pitchFamily="34" charset="0"/>
              </a:rPr>
              <a:t>: Kinder/Jugendliche, </a:t>
            </a:r>
            <a:r>
              <a:rPr lang="de-DE" sz="1500" dirty="0" err="1" smtClean="0">
                <a:latin typeface="Arial" pitchFamily="34" charset="0"/>
                <a:cs typeface="Arial" pitchFamily="34" charset="0"/>
              </a:rPr>
              <a:t>Widerufsmöglichkeit</a:t>
            </a:r>
            <a:r>
              <a:rPr lang="de-DE" sz="1500" dirty="0" smtClean="0">
                <a:latin typeface="Arial" pitchFamily="34" charset="0"/>
                <a:cs typeface="Arial" pitchFamily="34" charset="0"/>
              </a:rPr>
              <a:t> (jederzeit und ohne Angabe von</a:t>
            </a:r>
            <a:br>
              <a:rPr lang="de-DE" sz="1500" dirty="0" smtClean="0">
                <a:latin typeface="Arial" pitchFamily="34" charset="0"/>
                <a:cs typeface="Arial" pitchFamily="34" charset="0"/>
              </a:rPr>
            </a:br>
            <a:r>
              <a:rPr lang="de-DE" sz="1500" dirty="0" smtClean="0">
                <a:latin typeface="Arial" pitchFamily="34" charset="0"/>
                <a:cs typeface="Arial" pitchFamily="34" charset="0"/>
              </a:rPr>
              <a:t>  Gründen formlos möglich)</a:t>
            </a: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7560840" cy="2769989"/>
          </a:xfrm>
          <a:prstGeom prst="rect">
            <a:avLst/>
          </a:prstGeom>
        </p:spPr>
        <p:txBody>
          <a:bodyPr wrap="square">
            <a:spAutoFit/>
          </a:bodyPr>
          <a:lstStyle/>
          <a:p>
            <a:r>
              <a:rPr lang="de-DE" i="1" dirty="0" smtClean="0">
                <a:latin typeface="Arial" pitchFamily="34" charset="0"/>
                <a:cs typeface="Arial" pitchFamily="34" charset="0"/>
              </a:rPr>
              <a:t>Psychotherapeutische Behandlung – Behandlungsvertrag</a:t>
            </a:r>
            <a:endParaRPr lang="de-DE" dirty="0" smtClean="0">
              <a:latin typeface="Arial" pitchFamily="34" charset="0"/>
              <a:cs typeface="Arial" pitchFamily="34" charset="0"/>
            </a:endParaRPr>
          </a:p>
          <a:p>
            <a:pPr lvl="0">
              <a:spcBef>
                <a:spcPts val="600"/>
              </a:spcBef>
            </a:pPr>
            <a:r>
              <a:rPr lang="de-DE" sz="1600" b="1" i="1" dirty="0" smtClean="0">
                <a:latin typeface="Arial" pitchFamily="34" charset="0"/>
                <a:cs typeface="Arial" pitchFamily="34" charset="0"/>
              </a:rPr>
              <a:t>Pflichten der </a:t>
            </a:r>
            <a:r>
              <a:rPr lang="de-DE" sz="1600" b="1" i="1" dirty="0" err="1" smtClean="0">
                <a:latin typeface="Arial" pitchFamily="34" charset="0"/>
                <a:cs typeface="Arial" pitchFamily="34" charset="0"/>
              </a:rPr>
              <a:t>BehandlerInnen</a:t>
            </a:r>
            <a:endParaRPr lang="de-DE" sz="1600" b="1" i="1" dirty="0" smtClean="0">
              <a:latin typeface="Arial" pitchFamily="34" charset="0"/>
              <a:cs typeface="Arial" pitchFamily="34" charset="0"/>
            </a:endParaRPr>
          </a:p>
          <a:p>
            <a:pPr lvl="0">
              <a:spcBef>
                <a:spcPts val="600"/>
              </a:spcBef>
              <a:buFont typeface="Wingdings" pitchFamily="2" charset="2"/>
              <a:buChar char="§"/>
            </a:pPr>
            <a:r>
              <a:rPr lang="de-DE" sz="1500" dirty="0" smtClean="0">
                <a:latin typeface="Arial" pitchFamily="34" charset="0"/>
                <a:cs typeface="Arial" pitchFamily="34" charset="0"/>
              </a:rPr>
              <a:t> </a:t>
            </a:r>
            <a:r>
              <a:rPr lang="de-DE" sz="1600" b="1" i="1" dirty="0" smtClean="0">
                <a:latin typeface="Arial" pitchFamily="34" charset="0"/>
                <a:cs typeface="Arial" pitchFamily="34" charset="0"/>
              </a:rPr>
              <a:t>Dokumentation</a:t>
            </a:r>
            <a:r>
              <a:rPr lang="de-DE" sz="1600" dirty="0" smtClean="0">
                <a:latin typeface="Arial" pitchFamily="34" charset="0"/>
                <a:cs typeface="Arial" pitchFamily="34" charset="0"/>
              </a:rPr>
              <a:t>: Form, Aufbewahrung, Inhalt, Aufbewahrung,</a:t>
            </a:r>
          </a:p>
          <a:p>
            <a:pPr lvl="0">
              <a:spcBef>
                <a:spcPts val="300"/>
              </a:spcBef>
              <a:buFont typeface="Wingdings" pitchFamily="2" charset="2"/>
              <a:buChar char="§"/>
            </a:pPr>
            <a:r>
              <a:rPr lang="de-DE" sz="1600" dirty="0" smtClean="0">
                <a:latin typeface="Arial" pitchFamily="34" charset="0"/>
                <a:cs typeface="Arial" pitchFamily="34" charset="0"/>
              </a:rPr>
              <a:t> </a:t>
            </a:r>
            <a:r>
              <a:rPr lang="de-DE" sz="1600" b="1" i="1" dirty="0" smtClean="0">
                <a:latin typeface="Arial" pitchFamily="34" charset="0"/>
                <a:cs typeface="Arial" pitchFamily="34" charset="0"/>
              </a:rPr>
              <a:t>Einsicht</a:t>
            </a:r>
            <a:r>
              <a:rPr lang="de-DE" sz="1600" dirty="0" smtClean="0">
                <a:latin typeface="Arial" pitchFamily="34" charset="0"/>
                <a:cs typeface="Arial" pitchFamily="34" charset="0"/>
              </a:rPr>
              <a:t> in die Patientenakte: Einschränkung nur in besonderen Ausnahme-</a:t>
            </a:r>
            <a:br>
              <a:rPr lang="de-DE" sz="1600" dirty="0" smtClean="0">
                <a:latin typeface="Arial" pitchFamily="34" charset="0"/>
                <a:cs typeface="Arial" pitchFamily="34" charset="0"/>
              </a:rPr>
            </a:br>
            <a:r>
              <a:rPr lang="de-DE" sz="1600" dirty="0" smtClean="0">
                <a:latin typeface="Arial" pitchFamily="34" charset="0"/>
                <a:cs typeface="Arial" pitchFamily="34" charset="0"/>
              </a:rPr>
              <a:t>   fällen bei Vorliegen </a:t>
            </a:r>
            <a:r>
              <a:rPr lang="de-DE" sz="1600" i="1" dirty="0" smtClean="0">
                <a:latin typeface="Arial" pitchFamily="34" charset="0"/>
                <a:cs typeface="Arial" pitchFamily="34" charset="0"/>
              </a:rPr>
              <a:t>erheblicher therapeutischer Gründe </a:t>
            </a:r>
            <a:r>
              <a:rPr lang="de-DE" sz="1600" b="1" i="1" dirty="0" smtClean="0">
                <a:latin typeface="Arial" pitchFamily="34" charset="0"/>
                <a:cs typeface="Arial" pitchFamily="34" charset="0"/>
              </a:rPr>
              <a:t>(</a:t>
            </a:r>
            <a:r>
              <a:rPr lang="de-DE" sz="1600" dirty="0" smtClean="0">
                <a:latin typeface="Arial" pitchFamily="34" charset="0"/>
                <a:cs typeface="Arial" pitchFamily="34" charset="0"/>
              </a:rPr>
              <a:t>z. B. Gefährdung des</a:t>
            </a:r>
            <a:br>
              <a:rPr lang="de-DE" sz="1600" dirty="0" smtClean="0">
                <a:latin typeface="Arial" pitchFamily="34" charset="0"/>
                <a:cs typeface="Arial" pitchFamily="34" charset="0"/>
              </a:rPr>
            </a:br>
            <a:r>
              <a:rPr lang="de-DE" sz="1600" dirty="0" smtClean="0">
                <a:latin typeface="Arial" pitchFamily="34" charset="0"/>
                <a:cs typeface="Arial" pitchFamily="34" charset="0"/>
              </a:rPr>
              <a:t>   Patienten; Einsichtnahme jedoch durch Dritten (ÄrztInnen/TherapeutInnen</a:t>
            </a:r>
            <a:br>
              <a:rPr lang="de-DE" sz="1600" dirty="0" smtClean="0">
                <a:latin typeface="Arial" pitchFamily="34" charset="0"/>
                <a:cs typeface="Arial" pitchFamily="34" charset="0"/>
              </a:rPr>
            </a:br>
            <a:r>
              <a:rPr lang="de-DE" sz="1600" dirty="0" smtClean="0">
                <a:latin typeface="Arial" pitchFamily="34" charset="0"/>
                <a:cs typeface="Arial" pitchFamily="34" charset="0"/>
              </a:rPr>
              <a:t>   möglich); sonstige </a:t>
            </a:r>
            <a:r>
              <a:rPr lang="de-DE" sz="1600" i="1" dirty="0" smtClean="0">
                <a:latin typeface="Arial" pitchFamily="34" charset="0"/>
                <a:cs typeface="Arial" pitchFamily="34" charset="0"/>
              </a:rPr>
              <a:t>erhebliche Rechte Dritter</a:t>
            </a:r>
            <a:r>
              <a:rPr lang="de-DE" sz="1600" dirty="0" smtClean="0">
                <a:latin typeface="Arial" pitchFamily="34" charset="0"/>
                <a:cs typeface="Arial" pitchFamily="34" charset="0"/>
              </a:rPr>
              <a:t> (nicht des </a:t>
            </a:r>
            <a:r>
              <a:rPr lang="de-DE" sz="1600" dirty="0" err="1" smtClean="0">
                <a:latin typeface="Arial" pitchFamily="34" charset="0"/>
                <a:cs typeface="Arial" pitchFamily="34" charset="0"/>
              </a:rPr>
              <a:t>Behandlers</a:t>
            </a: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verfas</a:t>
            </a:r>
            <a:r>
              <a:rPr lang="de-DE" sz="1600" dirty="0" smtClean="0">
                <a:latin typeface="Arial" pitchFamily="34" charset="0"/>
                <a:cs typeface="Arial" pitchFamily="34" charset="0"/>
              </a:rPr>
              <a:t>-</a:t>
            </a:r>
            <a:br>
              <a:rPr lang="de-DE" sz="1600" dirty="0" smtClean="0">
                <a:latin typeface="Arial" pitchFamily="34" charset="0"/>
                <a:cs typeface="Arial" pitchFamily="34" charset="0"/>
              </a:rPr>
            </a:br>
            <a:r>
              <a:rPr lang="de-DE" sz="1600" dirty="0" smtClean="0">
                <a:latin typeface="Arial" pitchFamily="34" charset="0"/>
                <a:cs typeface="Arial" pitchFamily="34" charset="0"/>
              </a:rPr>
              <a:t>   </a:t>
            </a:r>
            <a:r>
              <a:rPr lang="de-DE" sz="1600" dirty="0" err="1" smtClean="0">
                <a:latin typeface="Arial" pitchFamily="34" charset="0"/>
                <a:cs typeface="Arial" pitchFamily="34" charset="0"/>
              </a:rPr>
              <a:t>sungsrechtliche</a:t>
            </a:r>
            <a:r>
              <a:rPr lang="de-DE" sz="1600" dirty="0" smtClean="0">
                <a:latin typeface="Arial" pitchFamily="34" charset="0"/>
                <a:cs typeface="Arial" pitchFamily="34" charset="0"/>
              </a:rPr>
              <a:t> Problematik, wenn das </a:t>
            </a:r>
            <a:r>
              <a:rPr lang="de-DE" sz="1600" i="1" dirty="0" smtClean="0">
                <a:latin typeface="Arial" pitchFamily="34" charset="0"/>
                <a:cs typeface="Arial" pitchFamily="34" charset="0"/>
              </a:rPr>
              <a:t>Persönlichkeitsrecht</a:t>
            </a:r>
            <a:r>
              <a:rPr lang="de-DE" sz="1600" dirty="0" smtClean="0">
                <a:latin typeface="Arial" pitchFamily="34" charset="0"/>
                <a:cs typeface="Arial" pitchFamily="34" charset="0"/>
              </a:rPr>
              <a:t> der Therapeut-</a:t>
            </a:r>
            <a:br>
              <a:rPr lang="de-DE" sz="1600" dirty="0" smtClean="0">
                <a:latin typeface="Arial" pitchFamily="34" charset="0"/>
                <a:cs typeface="Arial" pitchFamily="34" charset="0"/>
              </a:rPr>
            </a:br>
            <a:r>
              <a:rPr lang="de-DE" sz="1600" dirty="0" smtClean="0">
                <a:latin typeface="Arial" pitchFamily="34" charset="0"/>
                <a:cs typeface="Arial" pitchFamily="34" charset="0"/>
              </a:rPr>
              <a:t>   Innen berührt ist (z. B. Gegenübertragung, Träume des/r Therapeuten/in); das</a:t>
            </a:r>
            <a:br>
              <a:rPr lang="de-DE" sz="1600" dirty="0" smtClean="0">
                <a:latin typeface="Arial" pitchFamily="34" charset="0"/>
                <a:cs typeface="Arial" pitchFamily="34" charset="0"/>
              </a:rPr>
            </a:br>
            <a:r>
              <a:rPr lang="de-DE" sz="1600" dirty="0" smtClean="0">
                <a:latin typeface="Arial" pitchFamily="34" charset="0"/>
                <a:cs typeface="Arial" pitchFamily="34" charset="0"/>
              </a:rPr>
              <a:t>   Einsichtsrecht besteht unverzüglich</a:t>
            </a: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11"/>
          <p:cNvCxnSpPr/>
          <p:nvPr/>
        </p:nvCxnSpPr>
        <p:spPr>
          <a:xfrm>
            <a:off x="5076056" y="5733256"/>
            <a:ext cx="32403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1" name="Rechteck 10"/>
          <p:cNvSpPr/>
          <p:nvPr/>
        </p:nvSpPr>
        <p:spPr>
          <a:xfrm>
            <a:off x="5724128" y="5877272"/>
            <a:ext cx="3168352" cy="602729"/>
          </a:xfrm>
          <a:prstGeom prst="rect">
            <a:avLst/>
          </a:prstGeom>
        </p:spPr>
        <p:txBody>
          <a:bodyPr wrap="square">
            <a:spAutoFit/>
          </a:bodyPr>
          <a:lstStyle/>
          <a:p>
            <a:pPr>
              <a:spcBef>
                <a:spcPts val="100"/>
              </a:spcBef>
            </a:pPr>
            <a:r>
              <a:rPr lang="de-DE" sz="1000" b="1" i="1" dirty="0" smtClean="0">
                <a:solidFill>
                  <a:srgbClr val="002060"/>
                </a:solidFill>
                <a:latin typeface="Arial" pitchFamily="34" charset="0"/>
                <a:cs typeface="Arial" pitchFamily="34" charset="0"/>
              </a:rPr>
              <a:t>Dr. Jürgen Thorwart </a:t>
            </a:r>
          </a:p>
          <a:p>
            <a:pPr>
              <a:spcBef>
                <a:spcPts val="100"/>
              </a:spcBef>
            </a:pPr>
            <a:r>
              <a:rPr lang="de-DE" sz="900" i="1" dirty="0" smtClean="0">
                <a:solidFill>
                  <a:srgbClr val="002060"/>
                </a:solidFill>
                <a:latin typeface="Arial" pitchFamily="34" charset="0"/>
                <a:cs typeface="Arial" pitchFamily="34" charset="0"/>
              </a:rPr>
              <a:t>Psychologischer Psychotherapeut</a:t>
            </a:r>
            <a:endParaRPr lang="de-DE" sz="900" dirty="0" smtClean="0">
              <a:solidFill>
                <a:srgbClr val="002060"/>
              </a:solidFill>
            </a:endParaRPr>
          </a:p>
          <a:p>
            <a:pPr>
              <a:spcBef>
                <a:spcPts val="400"/>
              </a:spcBef>
            </a:pPr>
            <a:r>
              <a:rPr lang="de-DE" sz="1000" dirty="0" smtClean="0">
                <a:solidFill>
                  <a:srgbClr val="002060"/>
                </a:solidFill>
                <a:latin typeface="Arial" pitchFamily="34" charset="0"/>
                <a:cs typeface="Arial" pitchFamily="34" charset="0"/>
              </a:rPr>
              <a:t>Praxis für Psychoanalyse und Psychotherapie</a:t>
            </a:r>
          </a:p>
        </p:txBody>
      </p:sp>
      <p:pic>
        <p:nvPicPr>
          <p:cNvPr id="30722" name="Picture 2" descr="http://www.schweigepflicht-online.de/Psi-halb%2012-2012%20%2803%29.jpg"/>
          <p:cNvPicPr>
            <a:picLocks noChangeAspect="1" noChangeArrowheads="1"/>
          </p:cNvPicPr>
          <p:nvPr/>
        </p:nvPicPr>
        <p:blipFill>
          <a:blip r:embed="rId3" cstate="print"/>
          <a:srcRect/>
          <a:stretch>
            <a:fillRect/>
          </a:stretch>
        </p:blipFill>
        <p:spPr bwMode="auto">
          <a:xfrm>
            <a:off x="5076056" y="5805264"/>
            <a:ext cx="648072" cy="648073"/>
          </a:xfrm>
          <a:prstGeom prst="rect">
            <a:avLst/>
          </a:prstGeom>
          <a:noFill/>
        </p:spPr>
      </p:pic>
      <p:sp>
        <p:nvSpPr>
          <p:cNvPr id="15" name="Rechteck 14"/>
          <p:cNvSpPr/>
          <p:nvPr/>
        </p:nvSpPr>
        <p:spPr>
          <a:xfrm>
            <a:off x="611560" y="764704"/>
            <a:ext cx="6768752" cy="400110"/>
          </a:xfrm>
          <a:prstGeom prst="rect">
            <a:avLst/>
          </a:prstGeom>
        </p:spPr>
        <p:txBody>
          <a:bodyPr wrap="square">
            <a:spAutoFit/>
          </a:bodyPr>
          <a:lstStyle/>
          <a:p>
            <a:pPr>
              <a:spcBef>
                <a:spcPts val="100"/>
              </a:spcBef>
            </a:pPr>
            <a:r>
              <a:rPr lang="de-DE" sz="2000" i="1" dirty="0" smtClean="0">
                <a:solidFill>
                  <a:schemeClr val="bg1">
                    <a:lumMod val="50000"/>
                  </a:schemeClr>
                </a:solidFill>
                <a:latin typeface="Arial" pitchFamily="34" charset="0"/>
                <a:cs typeface="Arial" pitchFamily="34" charset="0"/>
              </a:rPr>
              <a:t>Macht und Machtmißbrauch in der Psychotherapie</a:t>
            </a:r>
          </a:p>
        </p:txBody>
      </p:sp>
      <p:sp>
        <p:nvSpPr>
          <p:cNvPr id="18" name="Rechteck 17"/>
          <p:cNvSpPr/>
          <p:nvPr/>
        </p:nvSpPr>
        <p:spPr>
          <a:xfrm>
            <a:off x="971600" y="1700808"/>
            <a:ext cx="7704856" cy="4196020"/>
          </a:xfrm>
          <a:prstGeom prst="rect">
            <a:avLst/>
          </a:prstGeom>
        </p:spPr>
        <p:txBody>
          <a:bodyPr wrap="square">
            <a:spAutoFit/>
          </a:bodyPr>
          <a:lstStyle/>
          <a:p>
            <a:r>
              <a:rPr lang="de-DE" i="1" dirty="0" smtClean="0">
                <a:latin typeface="Arial" pitchFamily="34" charset="0"/>
                <a:cs typeface="Arial" pitchFamily="34" charset="0"/>
              </a:rPr>
              <a:t>Psychotherapeutische Behandlung – Behandlungsvertrag</a:t>
            </a:r>
            <a:endParaRPr lang="de-DE" dirty="0" smtClean="0">
              <a:latin typeface="Arial" pitchFamily="34" charset="0"/>
              <a:cs typeface="Arial" pitchFamily="34" charset="0"/>
            </a:endParaRPr>
          </a:p>
          <a:p>
            <a:pPr lvl="0">
              <a:spcBef>
                <a:spcPts val="600"/>
              </a:spcBef>
            </a:pPr>
            <a:r>
              <a:rPr lang="de-DE" sz="1600" b="1" i="1" dirty="0" smtClean="0">
                <a:latin typeface="Arial" pitchFamily="34" charset="0"/>
                <a:cs typeface="Arial" pitchFamily="34" charset="0"/>
              </a:rPr>
              <a:t>Pflichten der </a:t>
            </a:r>
            <a:r>
              <a:rPr lang="de-DE" sz="1600" b="1" i="1" dirty="0" err="1" smtClean="0">
                <a:latin typeface="Arial" pitchFamily="34" charset="0"/>
                <a:cs typeface="Arial" pitchFamily="34" charset="0"/>
              </a:rPr>
              <a:t>BehandlerInnen</a:t>
            </a:r>
            <a:r>
              <a:rPr lang="de-DE" sz="1600" b="1" i="1" dirty="0" smtClean="0">
                <a:latin typeface="Arial" pitchFamily="34" charset="0"/>
                <a:cs typeface="Arial" pitchFamily="34" charset="0"/>
              </a:rPr>
              <a:t> </a:t>
            </a:r>
            <a:r>
              <a:rPr lang="de-DE" sz="1600" dirty="0" smtClean="0">
                <a:latin typeface="Arial" pitchFamily="34" charset="0"/>
                <a:cs typeface="Arial" pitchFamily="34" charset="0"/>
              </a:rPr>
              <a:t>- Beweislast bei Haftung für Behandlungs- und Aufklärungsfehler (§ 630h BGB)</a:t>
            </a:r>
          </a:p>
          <a:p>
            <a:pPr>
              <a:spcBef>
                <a:spcPts val="300"/>
              </a:spcBef>
              <a:buFont typeface="Wingdings" pitchFamily="2" charset="2"/>
              <a:buChar char="§"/>
            </a:pPr>
            <a:r>
              <a:rPr lang="de-DE" sz="1600" dirty="0" smtClean="0">
                <a:latin typeface="Arial" pitchFamily="34" charset="0"/>
                <a:cs typeface="Arial" pitchFamily="34" charset="0"/>
              </a:rPr>
              <a:t> </a:t>
            </a:r>
            <a:r>
              <a:rPr lang="de-DE" sz="1400" b="1" i="1" dirty="0" smtClean="0">
                <a:latin typeface="Arial" pitchFamily="34" charset="0"/>
                <a:cs typeface="Arial" pitchFamily="34" charset="0"/>
              </a:rPr>
              <a:t>Beweis</a:t>
            </a:r>
            <a:r>
              <a:rPr lang="de-DE" sz="1400" dirty="0" smtClean="0">
                <a:latin typeface="Arial" pitchFamily="34" charset="0"/>
                <a:cs typeface="Arial" pitchFamily="34" charset="0"/>
              </a:rPr>
              <a:t> der Einholung der </a:t>
            </a:r>
            <a:r>
              <a:rPr lang="de-DE" sz="1400" b="1" i="1" dirty="0" smtClean="0">
                <a:latin typeface="Arial" pitchFamily="34" charset="0"/>
                <a:cs typeface="Arial" pitchFamily="34" charset="0"/>
              </a:rPr>
              <a:t>Einwilligung</a:t>
            </a:r>
            <a:r>
              <a:rPr lang="de-DE" sz="1400" dirty="0" smtClean="0">
                <a:latin typeface="Arial" pitchFamily="34" charset="0"/>
                <a:cs typeface="Arial" pitchFamily="34" charset="0"/>
              </a:rPr>
              <a:t> und ordnungsgemäßen </a:t>
            </a:r>
            <a:r>
              <a:rPr lang="de-DE" sz="1400" b="1" i="1" dirty="0" smtClean="0">
                <a:latin typeface="Arial" pitchFamily="34" charset="0"/>
                <a:cs typeface="Arial" pitchFamily="34" charset="0"/>
              </a:rPr>
              <a:t>Aufklärung</a:t>
            </a:r>
          </a:p>
          <a:p>
            <a:pPr>
              <a:spcBef>
                <a:spcPts val="200"/>
              </a:spcBef>
              <a:buFont typeface="Wingdings" pitchFamily="2" charset="2"/>
              <a:buChar char="§"/>
            </a:pPr>
            <a:r>
              <a:rPr lang="de-DE" sz="1400" dirty="0" smtClean="0">
                <a:latin typeface="Arial" pitchFamily="34" charset="0"/>
                <a:cs typeface="Arial" pitchFamily="34" charset="0"/>
              </a:rPr>
              <a:t> Wenn eine medizinisch gebotene wesentliche Maßnahme und ihr Ergebnis </a:t>
            </a:r>
            <a:r>
              <a:rPr lang="de-DE" sz="1400" b="1" i="1" dirty="0" smtClean="0">
                <a:latin typeface="Arial" pitchFamily="34" charset="0"/>
                <a:cs typeface="Arial" pitchFamily="34" charset="0"/>
              </a:rPr>
              <a:t>nicht in</a:t>
            </a:r>
            <a:br>
              <a:rPr lang="de-DE" sz="1400" b="1" i="1" dirty="0" smtClean="0">
                <a:latin typeface="Arial" pitchFamily="34" charset="0"/>
                <a:cs typeface="Arial" pitchFamily="34" charset="0"/>
              </a:rPr>
            </a:br>
            <a:r>
              <a:rPr lang="de-DE" sz="1400" b="1" i="1" dirty="0" smtClean="0">
                <a:latin typeface="Arial" pitchFamily="34" charset="0"/>
                <a:cs typeface="Arial" pitchFamily="34" charset="0"/>
              </a:rPr>
              <a:t>  der Patientenakte aufgezeichnet </a:t>
            </a:r>
            <a:r>
              <a:rPr lang="de-DE" sz="1400" dirty="0" smtClean="0">
                <a:latin typeface="Arial" pitchFamily="34" charset="0"/>
                <a:cs typeface="Arial" pitchFamily="34" charset="0"/>
              </a:rPr>
              <a:t>wurde oder wenn die Patientenakte nicht </a:t>
            </a:r>
            <a:r>
              <a:rPr lang="de-DE" sz="1400" dirty="0" err="1" smtClean="0">
                <a:latin typeface="Arial" pitchFamily="34" charset="0"/>
                <a:cs typeface="Arial" pitchFamily="34" charset="0"/>
              </a:rPr>
              <a:t>aufbe</a:t>
            </a:r>
            <a:r>
              <a:rPr lang="de-DE" sz="1400" dirty="0" smtClean="0">
                <a:latin typeface="Arial" pitchFamily="34" charset="0"/>
                <a:cs typeface="Arial" pitchFamily="34" charset="0"/>
              </a:rPr>
              <a:t>-</a:t>
            </a:r>
            <a:br>
              <a:rPr lang="de-DE" sz="1400" dirty="0" smtClean="0">
                <a:latin typeface="Arial" pitchFamily="34" charset="0"/>
                <a:cs typeface="Arial" pitchFamily="34" charset="0"/>
              </a:rPr>
            </a:br>
            <a:r>
              <a:rPr lang="de-DE" sz="1400" dirty="0" smtClean="0">
                <a:latin typeface="Arial" pitchFamily="34" charset="0"/>
                <a:cs typeface="Arial" pitchFamily="34" charset="0"/>
              </a:rPr>
              <a:t>  wahrt wurde, gilt die Vermutung, daß die Maßnahme nicht getroffen wurde. Der </a:t>
            </a:r>
            <a:r>
              <a:rPr lang="de-DE" sz="1400" dirty="0" err="1" smtClean="0">
                <a:latin typeface="Arial" pitchFamily="34" charset="0"/>
                <a:cs typeface="Arial" pitchFamily="34" charset="0"/>
              </a:rPr>
              <a:t>Be</a:t>
            </a:r>
            <a:r>
              <a:rPr lang="de-DE" sz="1400" dirty="0" smtClean="0">
                <a:latin typeface="Arial" pitchFamily="34" charset="0"/>
                <a:cs typeface="Arial" pitchFamily="34" charset="0"/>
              </a:rPr>
              <a:t>-</a:t>
            </a:r>
            <a:br>
              <a:rPr lang="de-DE" sz="1400" dirty="0" smtClean="0">
                <a:latin typeface="Arial" pitchFamily="34" charset="0"/>
                <a:cs typeface="Arial" pitchFamily="34" charset="0"/>
              </a:rPr>
            </a:br>
            <a:r>
              <a:rPr lang="de-DE" sz="1400" dirty="0" smtClean="0">
                <a:latin typeface="Arial" pitchFamily="34" charset="0"/>
                <a:cs typeface="Arial" pitchFamily="34" charset="0"/>
              </a:rPr>
              <a:t>  </a:t>
            </a:r>
            <a:r>
              <a:rPr lang="de-DE" sz="1400" dirty="0" err="1" smtClean="0">
                <a:latin typeface="Arial" pitchFamily="34" charset="0"/>
                <a:cs typeface="Arial" pitchFamily="34" charset="0"/>
              </a:rPr>
              <a:t>handler</a:t>
            </a:r>
            <a:r>
              <a:rPr lang="de-DE" sz="1400" dirty="0" smtClean="0">
                <a:latin typeface="Arial" pitchFamily="34" charset="0"/>
                <a:cs typeface="Arial" pitchFamily="34" charset="0"/>
              </a:rPr>
              <a:t> muss dann den Gegenbeweis führen</a:t>
            </a:r>
          </a:p>
          <a:p>
            <a:pPr>
              <a:spcBef>
                <a:spcPts val="200"/>
              </a:spcBef>
              <a:buFont typeface="Wingdings" pitchFamily="2" charset="2"/>
              <a:buChar char="§"/>
            </a:pPr>
            <a:r>
              <a:rPr lang="de-DE" sz="1400" dirty="0" smtClean="0">
                <a:latin typeface="Arial" pitchFamily="34" charset="0"/>
                <a:cs typeface="Arial" pitchFamily="34" charset="0"/>
              </a:rPr>
              <a:t> Bei </a:t>
            </a:r>
            <a:r>
              <a:rPr lang="de-DE" sz="1400" b="1" i="1" dirty="0" smtClean="0">
                <a:latin typeface="Arial" pitchFamily="34" charset="0"/>
                <a:cs typeface="Arial" pitchFamily="34" charset="0"/>
              </a:rPr>
              <a:t>nicht vorliegender Befähigung </a:t>
            </a:r>
            <a:r>
              <a:rPr lang="de-DE" sz="1400" dirty="0" smtClean="0">
                <a:latin typeface="Arial" pitchFamily="34" charset="0"/>
                <a:cs typeface="Arial" pitchFamily="34" charset="0"/>
              </a:rPr>
              <a:t>des </a:t>
            </a:r>
            <a:r>
              <a:rPr lang="de-DE" sz="1400" dirty="0" err="1" smtClean="0">
                <a:latin typeface="Arial" pitchFamily="34" charset="0"/>
                <a:cs typeface="Arial" pitchFamily="34" charset="0"/>
              </a:rPr>
              <a:t>Behandlers</a:t>
            </a:r>
            <a:r>
              <a:rPr lang="de-DE" sz="1400" dirty="0" smtClean="0">
                <a:latin typeface="Arial" pitchFamily="34" charset="0"/>
                <a:cs typeface="Arial" pitchFamily="34" charset="0"/>
              </a:rPr>
              <a:t> gilt die Vermutung, daß die</a:t>
            </a:r>
            <a:br>
              <a:rPr lang="de-DE" sz="1400" dirty="0" smtClean="0">
                <a:latin typeface="Arial" pitchFamily="34" charset="0"/>
                <a:cs typeface="Arial" pitchFamily="34" charset="0"/>
              </a:rPr>
            </a:br>
            <a:r>
              <a:rPr lang="de-DE" sz="1400" dirty="0" smtClean="0">
                <a:latin typeface="Arial" pitchFamily="34" charset="0"/>
                <a:cs typeface="Arial" pitchFamily="34" charset="0"/>
              </a:rPr>
              <a:t>   fehlende Befähigung Ursache des eingetretenen Schadens ist</a:t>
            </a:r>
          </a:p>
          <a:p>
            <a:pPr>
              <a:spcBef>
                <a:spcPts val="200"/>
              </a:spcBef>
              <a:buFont typeface="Wingdings" pitchFamily="2" charset="2"/>
              <a:buChar char="§"/>
            </a:pPr>
            <a:r>
              <a:rPr lang="de-DE" sz="1400" dirty="0" smtClean="0">
                <a:latin typeface="Arial" pitchFamily="34" charset="0"/>
                <a:cs typeface="Arial" pitchFamily="34" charset="0"/>
              </a:rPr>
              <a:t> Bei Vorliegen eines </a:t>
            </a:r>
            <a:r>
              <a:rPr lang="de-DE" sz="1400" b="1" i="1" dirty="0" smtClean="0">
                <a:latin typeface="Arial" pitchFamily="34" charset="0"/>
                <a:cs typeface="Arial" pitchFamily="34" charset="0"/>
              </a:rPr>
              <a:t>groben Behandlungsfehlers </a:t>
            </a:r>
            <a:r>
              <a:rPr lang="de-DE" sz="1400" dirty="0" smtClean="0">
                <a:latin typeface="Arial" pitchFamily="34" charset="0"/>
                <a:cs typeface="Arial" pitchFamily="34" charset="0"/>
              </a:rPr>
              <a:t>– auch durch Unterlassen einer</a:t>
            </a:r>
            <a:br>
              <a:rPr lang="de-DE" sz="1400" dirty="0" smtClean="0">
                <a:latin typeface="Arial" pitchFamily="34" charset="0"/>
                <a:cs typeface="Arial" pitchFamily="34" charset="0"/>
              </a:rPr>
            </a:br>
            <a:r>
              <a:rPr lang="de-DE" sz="1400" dirty="0" smtClean="0">
                <a:latin typeface="Arial" pitchFamily="34" charset="0"/>
                <a:cs typeface="Arial" pitchFamily="34" charset="0"/>
              </a:rPr>
              <a:t>  gebotenen Befunderhebung – wird vermutet, daß der Behandlungsfehler bzw. Unter-</a:t>
            </a:r>
            <a:br>
              <a:rPr lang="de-DE" sz="1400" dirty="0" smtClean="0">
                <a:latin typeface="Arial" pitchFamily="34" charset="0"/>
                <a:cs typeface="Arial" pitchFamily="34" charset="0"/>
              </a:rPr>
            </a:br>
            <a:r>
              <a:rPr lang="de-DE" sz="1400" dirty="0" smtClean="0">
                <a:latin typeface="Arial" pitchFamily="34" charset="0"/>
                <a:cs typeface="Arial" pitchFamily="34" charset="0"/>
              </a:rPr>
              <a:t>  lassen für die Verletzung ursächlich war. Der Gegenbeweis muss vom </a:t>
            </a:r>
            <a:r>
              <a:rPr lang="de-DE" sz="1400" dirty="0" err="1" smtClean="0">
                <a:latin typeface="Arial" pitchFamily="34" charset="0"/>
                <a:cs typeface="Arial" pitchFamily="34" charset="0"/>
              </a:rPr>
              <a:t>Behandler</a:t>
            </a:r>
            <a:r>
              <a:rPr lang="de-DE" sz="1400" dirty="0" smtClean="0">
                <a:latin typeface="Arial" pitchFamily="34" charset="0"/>
                <a:cs typeface="Arial" pitchFamily="34" charset="0"/>
              </a:rPr>
              <a:t/>
            </a:r>
            <a:br>
              <a:rPr lang="de-DE" sz="1400" dirty="0" smtClean="0">
                <a:latin typeface="Arial" pitchFamily="34" charset="0"/>
                <a:cs typeface="Arial" pitchFamily="34" charset="0"/>
              </a:rPr>
            </a:br>
            <a:r>
              <a:rPr lang="de-DE" sz="1400" dirty="0" smtClean="0">
                <a:latin typeface="Arial" pitchFamily="34" charset="0"/>
                <a:cs typeface="Arial" pitchFamily="34" charset="0"/>
              </a:rPr>
              <a:t>  geführt werden</a:t>
            </a:r>
          </a:p>
          <a:p>
            <a:pPr>
              <a:spcBef>
                <a:spcPts val="200"/>
              </a:spcBef>
              <a:buFont typeface="Wingdings" pitchFamily="2" charset="2"/>
              <a:buChar char="§"/>
            </a:pPr>
            <a:r>
              <a:rPr lang="de-DE" sz="1400" dirty="0" smtClean="0">
                <a:latin typeface="Arial" pitchFamily="34" charset="0"/>
                <a:cs typeface="Arial" pitchFamily="34" charset="0"/>
              </a:rPr>
              <a:t> Verpflichtung, </a:t>
            </a:r>
            <a:r>
              <a:rPr lang="de-DE" sz="1400" b="1" i="1" dirty="0" smtClean="0">
                <a:latin typeface="Arial" pitchFamily="34" charset="0"/>
                <a:cs typeface="Arial" pitchFamily="34" charset="0"/>
              </a:rPr>
              <a:t>auf Nachfrage und zur Abwendung von gesundheitlicher Gefahren</a:t>
            </a:r>
            <a:br>
              <a:rPr lang="de-DE" sz="1400" b="1" i="1" dirty="0" smtClean="0">
                <a:latin typeface="Arial" pitchFamily="34" charset="0"/>
                <a:cs typeface="Arial" pitchFamily="34" charset="0"/>
              </a:rPr>
            </a:br>
            <a:r>
              <a:rPr lang="de-DE" sz="1400" b="1" i="1" dirty="0" smtClean="0">
                <a:latin typeface="Arial" pitchFamily="34" charset="0"/>
                <a:cs typeface="Arial" pitchFamily="34" charset="0"/>
              </a:rPr>
              <a:t>  Auskunft über mögliche Behandlungsfehler zu erteilen </a:t>
            </a:r>
            <a:r>
              <a:rPr lang="de-DE" sz="1400" dirty="0" smtClean="0">
                <a:latin typeface="Arial" pitchFamily="34" charset="0"/>
                <a:cs typeface="Arial" pitchFamily="34" charset="0"/>
              </a:rPr>
              <a:t>(§ 630c BGB)</a:t>
            </a:r>
          </a:p>
          <a:p>
            <a:pPr>
              <a:spcBef>
                <a:spcPts val="300"/>
              </a:spcBef>
              <a:buFont typeface="Wingdings" pitchFamily="2" charset="2"/>
              <a:buChar char="§"/>
            </a:pPr>
            <a:endParaRPr lang="de-DE" sz="1600" dirty="0" smtClean="0">
              <a:latin typeface="Arial" pitchFamily="34" charset="0"/>
              <a:cs typeface="Arial" pitchFamily="34" charset="0"/>
            </a:endParaRPr>
          </a:p>
        </p:txBody>
      </p:sp>
      <p:sp>
        <p:nvSpPr>
          <p:cNvPr id="19" name="Rechteck 18"/>
          <p:cNvSpPr/>
          <p:nvPr/>
        </p:nvSpPr>
        <p:spPr>
          <a:xfrm>
            <a:off x="683568" y="1268760"/>
            <a:ext cx="6768752" cy="369332"/>
          </a:xfrm>
          <a:prstGeom prst="rect">
            <a:avLst/>
          </a:prstGeom>
        </p:spPr>
        <p:txBody>
          <a:bodyPr wrap="square">
            <a:spAutoFit/>
          </a:bodyPr>
          <a:lstStyle/>
          <a:p>
            <a:pPr>
              <a:spcBef>
                <a:spcPts val="100"/>
              </a:spcBef>
            </a:pPr>
            <a:r>
              <a:rPr lang="de-DE" b="1" i="1" dirty="0" smtClean="0">
                <a:latin typeface="Arial" pitchFamily="34" charset="0"/>
                <a:cs typeface="Arial" pitchFamily="34" charset="0"/>
              </a:rPr>
              <a:t>1. Allgemeine rechtliche Grundlagen der Psychotherapie</a:t>
            </a:r>
            <a:endParaRPr lang="de-DE" sz="2000" i="1" dirty="0" smtClean="0">
              <a:solidFill>
                <a:schemeClr val="bg1">
                  <a:lumMod val="50000"/>
                </a:schemeClr>
              </a:solidFill>
              <a:latin typeface="Arial" pitchFamily="34" charset="0"/>
              <a:cs typeface="Arial" pitchFamily="34" charset="0"/>
            </a:endParaRPr>
          </a:p>
        </p:txBody>
      </p:sp>
      <p:sp>
        <p:nvSpPr>
          <p:cNvPr id="24" name="Rechteck 23"/>
          <p:cNvSpPr/>
          <p:nvPr/>
        </p:nvSpPr>
        <p:spPr>
          <a:xfrm>
            <a:off x="8244408" y="5517232"/>
            <a:ext cx="432048" cy="461665"/>
          </a:xfrm>
          <a:prstGeom prst="rect">
            <a:avLst/>
          </a:prstGeom>
        </p:spPr>
        <p:txBody>
          <a:bodyPr wrap="square">
            <a:spAutoFit/>
          </a:bodyPr>
          <a:lstStyle/>
          <a:p>
            <a:pPr>
              <a:spcBef>
                <a:spcPts val="100"/>
              </a:spcBef>
            </a:pPr>
            <a:r>
              <a:rPr lang="de-DE" sz="2400" b="1" dirty="0" smtClean="0">
                <a:solidFill>
                  <a:srgbClr val="B65248"/>
                </a:solidFill>
                <a:latin typeface="Vivaldi" pitchFamily="66" charset="0"/>
                <a:cs typeface="Arial" pitchFamily="34" charset="0"/>
              </a:rPr>
              <a:t>jt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1367</Words>
  <Application>Microsoft Office PowerPoint</Application>
  <PresentationFormat>Bildschirmpräsentation (4:3)</PresentationFormat>
  <Paragraphs>294</Paragraphs>
  <Slides>22</Slides>
  <Notes>22</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Larissa-Design</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Berufspolitisches Seminar</dc:title>
  <dc:creator>Jürgen Thorwart</dc:creator>
  <cp:lastModifiedBy>Jürgen Thorwart</cp:lastModifiedBy>
  <cp:revision>265</cp:revision>
  <dcterms:created xsi:type="dcterms:W3CDTF">2014-10-03T07:15:21Z</dcterms:created>
  <dcterms:modified xsi:type="dcterms:W3CDTF">2016-05-03T15:36:17Z</dcterms:modified>
</cp:coreProperties>
</file>